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2" r:id="rId6"/>
    <p:sldId id="261" r:id="rId7"/>
    <p:sldId id="260" r:id="rId8"/>
    <p:sldId id="265" r:id="rId9"/>
    <p:sldId id="263" r:id="rId10"/>
    <p:sldId id="264" r:id="rId11"/>
    <p:sldId id="269" r:id="rId12"/>
    <p:sldId id="267" r:id="rId13"/>
    <p:sldId id="268"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40" autoAdjust="0"/>
    <p:restoredTop sz="93032" autoAdjust="0"/>
  </p:normalViewPr>
  <p:slideViewPr>
    <p:cSldViewPr snapToGrid="0">
      <p:cViewPr varScale="1">
        <p:scale>
          <a:sx n="74" d="100"/>
          <a:sy n="74" d="100"/>
        </p:scale>
        <p:origin x="86" y="40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FFB7D39E-6880-469F-92A8-0307F953C544}"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0729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spTree>
    <p:extLst>
      <p:ext uri="{BB962C8B-B14F-4D97-AF65-F5344CB8AC3E}">
        <p14:creationId xmlns:p14="http://schemas.microsoft.com/office/powerpoint/2010/main" val="2731781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31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DFF965-4B89-495E-84C0-252B396ED774}"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B7D39E-6880-469F-92A8-0307F953C544}" type="slidenum">
              <a:rPr lang="en-GB" smtClean="0"/>
              <a:t>‹#›</a:t>
            </a:fld>
            <a:endParaRPr lang="en-GB"/>
          </a:p>
        </p:txBody>
      </p:sp>
    </p:spTree>
    <p:extLst>
      <p:ext uri="{BB962C8B-B14F-4D97-AF65-F5344CB8AC3E}">
        <p14:creationId xmlns:p14="http://schemas.microsoft.com/office/powerpoint/2010/main" val="1505023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DFF965-4B89-495E-84C0-252B396ED774}" type="datetimeFigureOut">
              <a:rPr lang="en-GB" smtClean="0"/>
              <a:t>14/09/2025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B7D39E-6880-469F-92A8-0307F953C544}"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1835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DFF965-4B89-495E-84C0-252B396ED774}" type="datetimeFigureOut">
              <a:rPr lang="en-GB" smtClean="0"/>
              <a:t>14/09/2025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B7D39E-6880-469F-92A8-0307F953C544}"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58271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DFF965-4B89-495E-84C0-252B396ED774}" type="datetimeFigureOut">
              <a:rPr lang="en-GB" smtClean="0"/>
              <a:t>14/09/2025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B7D39E-6880-469F-92A8-0307F953C544}" type="slidenum">
              <a:rPr lang="en-GB" smtClean="0"/>
              <a:t>‹#›</a:t>
            </a:fld>
            <a:endParaRPr lang="en-GB"/>
          </a:p>
        </p:txBody>
      </p:sp>
    </p:spTree>
    <p:extLst>
      <p:ext uri="{BB962C8B-B14F-4D97-AF65-F5344CB8AC3E}">
        <p14:creationId xmlns:p14="http://schemas.microsoft.com/office/powerpoint/2010/main" val="1891320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ADFF965-4B89-495E-84C0-252B396ED774}"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B7D39E-6880-469F-92A8-0307F953C544}"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9731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ADFF965-4B89-495E-84C0-252B396ED774}"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B7D39E-6880-469F-92A8-0307F953C544}" type="slidenum">
              <a:rPr lang="en-GB" smtClean="0"/>
              <a:t>‹#›</a:t>
            </a:fld>
            <a:endParaRPr lang="en-GB"/>
          </a:p>
        </p:txBody>
      </p:sp>
    </p:spTree>
    <p:extLst>
      <p:ext uri="{BB962C8B-B14F-4D97-AF65-F5344CB8AC3E}">
        <p14:creationId xmlns:p14="http://schemas.microsoft.com/office/powerpoint/2010/main" val="102313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ADFF965-4B89-495E-84C0-252B396ED774}"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B7D39E-6880-469F-92A8-0307F953C544}" type="slidenum">
              <a:rPr lang="en-GB" smtClean="0"/>
              <a:t>‹#›</a:t>
            </a:fld>
            <a:endParaRPr lang="en-GB"/>
          </a:p>
        </p:txBody>
      </p:sp>
    </p:spTree>
    <p:extLst>
      <p:ext uri="{BB962C8B-B14F-4D97-AF65-F5344CB8AC3E}">
        <p14:creationId xmlns:p14="http://schemas.microsoft.com/office/powerpoint/2010/main" val="3791761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9573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5877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spTree>
    <p:extLst>
      <p:ext uri="{BB962C8B-B14F-4D97-AF65-F5344CB8AC3E}">
        <p14:creationId xmlns:p14="http://schemas.microsoft.com/office/powerpoint/2010/main" val="3290327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54492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826990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3359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DFF965-4B89-495E-84C0-252B396ED774}"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B7D39E-6880-469F-92A8-0307F953C544}"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09456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ADFF965-4B89-495E-84C0-252B396ED774}" type="datetimeFigureOut">
              <a:rPr lang="en-GB" smtClean="0"/>
              <a:t>14/09/2025</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FB7D39E-6880-469F-92A8-0307F953C544}" type="slidenum">
              <a:rPr lang="en-GB" smtClean="0"/>
              <a:t>‹#›</a:t>
            </a:fld>
            <a:endParaRPr lang="en-GB"/>
          </a:p>
        </p:txBody>
      </p:sp>
    </p:spTree>
    <p:extLst>
      <p:ext uri="{BB962C8B-B14F-4D97-AF65-F5344CB8AC3E}">
        <p14:creationId xmlns:p14="http://schemas.microsoft.com/office/powerpoint/2010/main" val="1522682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5.png"/><Relationship Id="rId7" Type="http://schemas.openxmlformats.org/officeDocument/2006/relationships/image" Target="../media/image20.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Reception Maths at St Peter’s</a:t>
            </a:r>
          </a:p>
        </p:txBody>
      </p:sp>
      <p:sp>
        <p:nvSpPr>
          <p:cNvPr id="3" name="Subtitle 2"/>
          <p:cNvSpPr>
            <a:spLocks noGrp="1"/>
          </p:cNvSpPr>
          <p:nvPr>
            <p:ph type="subTitle" idx="1"/>
          </p:nvPr>
        </p:nvSpPr>
        <p:spPr>
          <a:xfrm>
            <a:off x="2692398" y="3657597"/>
            <a:ext cx="6815669" cy="1658986"/>
          </a:xfrm>
        </p:spPr>
        <p:txBody>
          <a:bodyPr>
            <a:normAutofit fontScale="77500" lnSpcReduction="20000"/>
          </a:bodyPr>
          <a:lstStyle/>
          <a:p>
            <a:r>
              <a:rPr lang="en-GB" dirty="0"/>
              <a:t>Aim: </a:t>
            </a:r>
          </a:p>
          <a:p>
            <a:r>
              <a:rPr lang="en-GB" dirty="0"/>
              <a:t>To understand how maths is taught in Reception</a:t>
            </a:r>
          </a:p>
          <a:p>
            <a:r>
              <a:rPr lang="en-GB" dirty="0"/>
              <a:t>To understand the resources used</a:t>
            </a:r>
          </a:p>
          <a:p>
            <a:r>
              <a:rPr lang="en-GB" dirty="0"/>
              <a:t>End of year goals</a:t>
            </a:r>
          </a:p>
          <a:p>
            <a:r>
              <a:rPr lang="en-GB" dirty="0"/>
              <a:t>How you can support your child with maths</a:t>
            </a:r>
          </a:p>
          <a:p>
            <a:endParaRPr lang="en-GB" dirty="0"/>
          </a:p>
        </p:txBody>
      </p:sp>
    </p:spTree>
    <p:extLst>
      <p:ext uri="{BB962C8B-B14F-4D97-AF65-F5344CB8AC3E}">
        <p14:creationId xmlns:p14="http://schemas.microsoft.com/office/powerpoint/2010/main" val="20185729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Maths in the Early Years Curriculum</a:t>
            </a:r>
          </a:p>
        </p:txBody>
      </p:sp>
      <p:sp>
        <p:nvSpPr>
          <p:cNvPr id="3" name="Content Placeholder 2"/>
          <p:cNvSpPr>
            <a:spLocks noGrp="1"/>
          </p:cNvSpPr>
          <p:nvPr>
            <p:ph idx="1"/>
          </p:nvPr>
        </p:nvSpPr>
        <p:spPr>
          <a:xfrm>
            <a:off x="1295401" y="2556932"/>
            <a:ext cx="9601196" cy="460588"/>
          </a:xfrm>
        </p:spPr>
        <p:txBody>
          <a:bodyPr/>
          <a:lstStyle/>
          <a:p>
            <a:pPr marL="0" indent="0">
              <a:buNone/>
            </a:pPr>
            <a:r>
              <a:rPr lang="en-GB" dirty="0"/>
              <a:t>The EYFS curriculum is broken down into seven elements:</a:t>
            </a:r>
          </a:p>
        </p:txBody>
      </p:sp>
      <p:sp>
        <p:nvSpPr>
          <p:cNvPr id="4" name="Content Placeholder 2"/>
          <p:cNvSpPr txBox="1">
            <a:spLocks/>
          </p:cNvSpPr>
          <p:nvPr/>
        </p:nvSpPr>
        <p:spPr>
          <a:xfrm>
            <a:off x="1295401" y="3092510"/>
            <a:ext cx="3577045" cy="2942530"/>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Font typeface="Arial"/>
              <a:buNone/>
            </a:pPr>
            <a:r>
              <a:rPr lang="en-GB" u="sng" dirty="0"/>
              <a:t>Prime areas of learning:</a:t>
            </a:r>
          </a:p>
          <a:p>
            <a:pPr marL="0" indent="0">
              <a:buFont typeface="Arial"/>
              <a:buNone/>
            </a:pPr>
            <a:r>
              <a:rPr lang="en-GB" dirty="0"/>
              <a:t>Communication and Language</a:t>
            </a:r>
          </a:p>
          <a:p>
            <a:pPr marL="0" indent="0">
              <a:buFont typeface="Arial"/>
              <a:buNone/>
            </a:pPr>
            <a:r>
              <a:rPr lang="en-GB" dirty="0"/>
              <a:t>Personal, Social and Emotional Development</a:t>
            </a:r>
          </a:p>
          <a:p>
            <a:pPr marL="0" indent="0">
              <a:buFont typeface="Arial"/>
              <a:buNone/>
            </a:pPr>
            <a:r>
              <a:rPr lang="en-GB" dirty="0"/>
              <a:t>Physical Development</a:t>
            </a:r>
          </a:p>
        </p:txBody>
      </p:sp>
      <p:sp>
        <p:nvSpPr>
          <p:cNvPr id="5" name="Content Placeholder 2"/>
          <p:cNvSpPr txBox="1">
            <a:spLocks/>
          </p:cNvSpPr>
          <p:nvPr/>
        </p:nvSpPr>
        <p:spPr>
          <a:xfrm>
            <a:off x="5431973" y="3105573"/>
            <a:ext cx="3577045" cy="2942530"/>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Font typeface="Arial"/>
              <a:buNone/>
            </a:pPr>
            <a:r>
              <a:rPr lang="en-GB" u="sng" dirty="0"/>
              <a:t>Specific areas of learning:</a:t>
            </a:r>
          </a:p>
          <a:p>
            <a:pPr marL="0" indent="0">
              <a:buFont typeface="Arial"/>
              <a:buNone/>
            </a:pPr>
            <a:r>
              <a:rPr lang="en-GB" b="1" dirty="0">
                <a:solidFill>
                  <a:schemeClr val="accent4">
                    <a:lumMod val="75000"/>
                  </a:schemeClr>
                </a:solidFill>
              </a:rPr>
              <a:t>Maths</a:t>
            </a:r>
          </a:p>
          <a:p>
            <a:pPr marL="0" indent="0">
              <a:buFont typeface="Arial"/>
              <a:buNone/>
            </a:pPr>
            <a:r>
              <a:rPr lang="en-GB" dirty="0"/>
              <a:t>Literacy</a:t>
            </a:r>
          </a:p>
          <a:p>
            <a:pPr marL="0" indent="0">
              <a:buFont typeface="Arial"/>
              <a:buNone/>
            </a:pPr>
            <a:r>
              <a:rPr lang="en-GB" dirty="0"/>
              <a:t>Understanding the World</a:t>
            </a:r>
          </a:p>
          <a:p>
            <a:pPr marL="0" indent="0">
              <a:buNone/>
            </a:pPr>
            <a:r>
              <a:rPr lang="en-GB" dirty="0"/>
              <a:t>Expressive Art and Design</a:t>
            </a:r>
          </a:p>
          <a:p>
            <a:pPr marL="0" indent="0">
              <a:buFont typeface="Arial"/>
              <a:buNone/>
            </a:pPr>
            <a:endParaRPr lang="en-GB" dirty="0"/>
          </a:p>
        </p:txBody>
      </p:sp>
    </p:spTree>
    <p:extLst>
      <p:ext uri="{BB962C8B-B14F-4D97-AF65-F5344CB8AC3E}">
        <p14:creationId xmlns:p14="http://schemas.microsoft.com/office/powerpoint/2010/main" val="280757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Maths in the Early Years Curriculum</a:t>
            </a:r>
          </a:p>
        </p:txBody>
      </p:sp>
      <p:sp>
        <p:nvSpPr>
          <p:cNvPr id="3" name="Content Placeholder 2"/>
          <p:cNvSpPr>
            <a:spLocks noGrp="1"/>
          </p:cNvSpPr>
          <p:nvPr>
            <p:ph idx="1"/>
          </p:nvPr>
        </p:nvSpPr>
        <p:spPr>
          <a:xfrm>
            <a:off x="1295402" y="2452429"/>
            <a:ext cx="9601196" cy="460588"/>
          </a:xfrm>
        </p:spPr>
        <p:txBody>
          <a:bodyPr/>
          <a:lstStyle/>
          <a:p>
            <a:pPr marL="0" indent="0">
              <a:buNone/>
            </a:pPr>
            <a:r>
              <a:rPr lang="en-GB" dirty="0"/>
              <a:t>The Characteristics of Effective Learning</a:t>
            </a:r>
          </a:p>
        </p:txBody>
      </p:sp>
      <p:sp>
        <p:nvSpPr>
          <p:cNvPr id="6" name="Content Placeholder 13"/>
          <p:cNvSpPr txBox="1">
            <a:spLocks/>
          </p:cNvSpPr>
          <p:nvPr/>
        </p:nvSpPr>
        <p:spPr>
          <a:xfrm>
            <a:off x="1295402" y="2961880"/>
            <a:ext cx="10082348" cy="4074249"/>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GB" b="1" dirty="0">
                <a:latin typeface="+mj-lt"/>
              </a:rPr>
              <a:t>Playing &amp; exploring </a:t>
            </a:r>
            <a:br>
              <a:rPr lang="en-GB" b="1" dirty="0">
                <a:latin typeface="+mj-lt"/>
              </a:rPr>
            </a:br>
            <a:r>
              <a:rPr lang="en-GB" dirty="0">
                <a:latin typeface="+mj-lt"/>
              </a:rPr>
              <a:t>- children investigate and experience things, and 'have a go'</a:t>
            </a:r>
          </a:p>
          <a:p>
            <a:pPr marL="0" indent="0">
              <a:buNone/>
            </a:pPr>
            <a:r>
              <a:rPr lang="en-GB" b="1" dirty="0">
                <a:latin typeface="+mj-lt"/>
              </a:rPr>
              <a:t>Active learning </a:t>
            </a:r>
            <a:br>
              <a:rPr lang="en-GB" b="1" dirty="0">
                <a:latin typeface="+mj-lt"/>
              </a:rPr>
            </a:br>
            <a:r>
              <a:rPr lang="en-GB" dirty="0">
                <a:latin typeface="+mj-lt"/>
              </a:rPr>
              <a:t>-children concentrate and keep on trying if they encounter difficulties, and enjoy achievements</a:t>
            </a:r>
          </a:p>
          <a:p>
            <a:pPr marL="0" indent="0">
              <a:buNone/>
            </a:pPr>
            <a:r>
              <a:rPr lang="en-GB" b="1" dirty="0">
                <a:latin typeface="+mj-lt"/>
              </a:rPr>
              <a:t>Creating &amp; thinking critically </a:t>
            </a:r>
            <a:br>
              <a:rPr lang="en-GB" b="1" dirty="0">
                <a:latin typeface="+mj-lt"/>
              </a:rPr>
            </a:br>
            <a:r>
              <a:rPr lang="en-GB" dirty="0">
                <a:latin typeface="+mj-lt"/>
              </a:rPr>
              <a:t>- children have and develop their own ideas, make links between ideas, and develop strategies for doing things</a:t>
            </a:r>
          </a:p>
          <a:p>
            <a:endParaRPr lang="en-GB" sz="2000" dirty="0">
              <a:latin typeface="+mj-lt"/>
            </a:endParaRPr>
          </a:p>
        </p:txBody>
      </p:sp>
    </p:spTree>
    <p:extLst>
      <p:ext uri="{BB962C8B-B14F-4D97-AF65-F5344CB8AC3E}">
        <p14:creationId xmlns:p14="http://schemas.microsoft.com/office/powerpoint/2010/main" val="1183180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vert="horz" lIns="91440" tIns="45720" rIns="91440" bIns="45720" rtlCol="0" anchor="ctr">
            <a:normAutofit/>
          </a:bodyPr>
          <a:lstStyle/>
          <a:p>
            <a:r>
              <a:rPr lang="en-US">
                <a:solidFill>
                  <a:srgbClr val="262626"/>
                </a:solidFill>
              </a:rPr>
              <a:t>What maths looks like</a:t>
            </a:r>
          </a:p>
        </p:txBody>
      </p:sp>
      <p:sp>
        <p:nvSpPr>
          <p:cNvPr id="6" name="Content Placeholder 2"/>
          <p:cNvSpPr txBox="1">
            <a:spLocks/>
          </p:cNvSpPr>
          <p:nvPr/>
        </p:nvSpPr>
        <p:spPr>
          <a:xfrm>
            <a:off x="1295402" y="2556932"/>
            <a:ext cx="6256866" cy="3318936"/>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lnSpc>
                <a:spcPct val="90000"/>
              </a:lnSpc>
            </a:pPr>
            <a:r>
              <a:rPr lang="en-US" sz="2000" dirty="0" err="1">
                <a:solidFill>
                  <a:srgbClr val="262626"/>
                </a:solidFill>
              </a:rPr>
              <a:t>Maths</a:t>
            </a:r>
            <a:r>
              <a:rPr lang="en-US" sz="2000" dirty="0">
                <a:solidFill>
                  <a:srgbClr val="262626"/>
                </a:solidFill>
              </a:rPr>
              <a:t> is fun and part of everyday life.</a:t>
            </a:r>
          </a:p>
          <a:p>
            <a:pPr marL="0" indent="0">
              <a:lnSpc>
                <a:spcPct val="90000"/>
              </a:lnSpc>
            </a:pPr>
            <a:r>
              <a:rPr lang="en-US" sz="2000" dirty="0" err="1">
                <a:solidFill>
                  <a:srgbClr val="262626"/>
                </a:solidFill>
              </a:rPr>
              <a:t>Maths</a:t>
            </a:r>
            <a:r>
              <a:rPr lang="en-US" sz="2000" dirty="0">
                <a:solidFill>
                  <a:srgbClr val="262626"/>
                </a:solidFill>
              </a:rPr>
              <a:t> is taught and learnt through play-based activities.</a:t>
            </a:r>
          </a:p>
          <a:p>
            <a:pPr marL="0" indent="0">
              <a:lnSpc>
                <a:spcPct val="90000"/>
              </a:lnSpc>
            </a:pPr>
            <a:r>
              <a:rPr lang="en-US" sz="2000" dirty="0" err="1">
                <a:solidFill>
                  <a:srgbClr val="262626"/>
                </a:solidFill>
              </a:rPr>
              <a:t>Maths</a:t>
            </a:r>
            <a:r>
              <a:rPr lang="en-US" sz="2000" dirty="0">
                <a:solidFill>
                  <a:srgbClr val="262626"/>
                </a:solidFill>
              </a:rPr>
              <a:t> objectives are taught through child-initiated activities (the child has chosen to do the activity) or adult led activities. These are usually practical activities and take account of the children’s different learning styles.</a:t>
            </a:r>
          </a:p>
          <a:p>
            <a:pPr marL="0" indent="0">
              <a:lnSpc>
                <a:spcPct val="90000"/>
              </a:lnSpc>
            </a:pPr>
            <a:r>
              <a:rPr lang="en-US" sz="2000" dirty="0">
                <a:solidFill>
                  <a:srgbClr val="262626"/>
                </a:solidFill>
              </a:rPr>
              <a:t>Cross curricular learning.</a:t>
            </a:r>
          </a:p>
          <a:p>
            <a:pPr marL="0" indent="0">
              <a:lnSpc>
                <a:spcPct val="90000"/>
              </a:lnSpc>
            </a:pPr>
            <a:endParaRPr lang="en-US" sz="2000" dirty="0">
              <a:solidFill>
                <a:srgbClr val="262626"/>
              </a:solidFill>
            </a:endParaRPr>
          </a:p>
        </p:txBody>
      </p:sp>
      <p:pic>
        <p:nvPicPr>
          <p:cNvPr id="7" name="Picture 6" descr="A group of children in a classroom&#10;&#10;Description automatically generated">
            <a:extLst>
              <a:ext uri="{FF2B5EF4-FFF2-40B4-BE49-F238E27FC236}">
                <a16:creationId xmlns:a16="http://schemas.microsoft.com/office/drawing/2014/main" id="{8D2BCCAE-28EE-AEB3-7377-1C982E08853F}"/>
              </a:ext>
            </a:extLst>
          </p:cNvPr>
          <p:cNvPicPr>
            <a:picLocks noChangeAspect="1"/>
          </p:cNvPicPr>
          <p:nvPr/>
        </p:nvPicPr>
        <p:blipFill>
          <a:blip r:embed="rId3" cstate="print">
            <a:extLst>
              <a:ext uri="{28A0092B-C50C-407E-A947-70E740481C1C}">
                <a14:useLocalDpi xmlns:a14="http://schemas.microsoft.com/office/drawing/2010/main" val="0"/>
              </a:ext>
            </a:extLst>
          </a:blip>
          <a:srcRect l="20774"/>
          <a:stretch/>
        </p:blipFill>
        <p:spPr>
          <a:xfrm rot="5400000">
            <a:off x="7975783" y="2738577"/>
            <a:ext cx="2893948" cy="2739604"/>
          </a:xfrm>
          <a:prstGeom prst="rect">
            <a:avLst/>
          </a:prstGeom>
          <a:ln w="57150" cmpd="thickThin">
            <a:solidFill>
              <a:srgbClr val="7F7F7F"/>
            </a:solidFill>
            <a:miter lim="800000"/>
          </a:ln>
        </p:spPr>
      </p:pic>
    </p:spTree>
    <p:extLst>
      <p:ext uri="{BB962C8B-B14F-4D97-AF65-F5344CB8AC3E}">
        <p14:creationId xmlns:p14="http://schemas.microsoft.com/office/powerpoint/2010/main" val="1271857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What maths looks like</a:t>
            </a:r>
          </a:p>
        </p:txBody>
      </p:sp>
      <p:sp>
        <p:nvSpPr>
          <p:cNvPr id="6" name="Content Placeholder 2"/>
          <p:cNvSpPr txBox="1">
            <a:spLocks/>
          </p:cNvSpPr>
          <p:nvPr/>
        </p:nvSpPr>
        <p:spPr>
          <a:xfrm>
            <a:off x="1149532" y="2638696"/>
            <a:ext cx="10175966" cy="3505178"/>
          </a:xfrm>
          <a:prstGeom prst="rect">
            <a:avLst/>
          </a:prstGeom>
        </p:spPr>
        <p:txBody>
          <a:bodyPr vert="horz" lIns="91440" tIns="45720" rIns="91440" bIns="45720" rtlCol="0" anchor="t">
            <a:normAutofit fontScale="925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GB" dirty="0">
                <a:latin typeface="+mj-lt"/>
              </a:rPr>
              <a:t>Maths becomes part of daily routines: matching objects when tidying, positional language when tidying (on top of, below </a:t>
            </a:r>
            <a:r>
              <a:rPr lang="en-GB" dirty="0" err="1">
                <a:latin typeface="+mj-lt"/>
              </a:rPr>
              <a:t>etc</a:t>
            </a:r>
            <a:r>
              <a:rPr lang="en-GB" dirty="0">
                <a:latin typeface="+mj-lt"/>
              </a:rPr>
              <a:t>), ordinal language (first, second </a:t>
            </a:r>
            <a:r>
              <a:rPr lang="en-GB" dirty="0" err="1">
                <a:latin typeface="+mj-lt"/>
              </a:rPr>
              <a:t>etc</a:t>
            </a:r>
            <a:r>
              <a:rPr lang="en-GB" dirty="0">
                <a:latin typeface="+mj-lt"/>
              </a:rPr>
              <a:t>) in games or lining up…</a:t>
            </a:r>
          </a:p>
          <a:p>
            <a:pPr marL="0" indent="0">
              <a:buNone/>
            </a:pPr>
            <a:r>
              <a:rPr lang="en-GB" dirty="0">
                <a:latin typeface="+mj-lt"/>
              </a:rPr>
              <a:t>There are so many opportunities to develop maths in routine activities and structured play. </a:t>
            </a:r>
          </a:p>
          <a:p>
            <a:pPr marL="0" indent="0">
              <a:buNone/>
            </a:pPr>
            <a:r>
              <a:rPr lang="en-GB" u="sng" dirty="0">
                <a:latin typeface="+mj-lt"/>
              </a:rPr>
              <a:t>Problem Solving</a:t>
            </a:r>
          </a:p>
          <a:p>
            <a:pPr marL="0" indent="0">
              <a:buNone/>
            </a:pPr>
            <a:r>
              <a:rPr lang="en-GB" dirty="0">
                <a:latin typeface="+mj-lt"/>
              </a:rPr>
              <a:t>Children make their own choices to solve problems (working towards Characteristics of Effective learning). It is an opportunity to challenge themselves and expand their maths thinking. </a:t>
            </a:r>
          </a:p>
          <a:p>
            <a:pPr marL="0" indent="0">
              <a:buNone/>
            </a:pPr>
            <a:endParaRPr lang="en-GB" sz="1800" dirty="0">
              <a:latin typeface="+mj-lt"/>
            </a:endParaRPr>
          </a:p>
        </p:txBody>
      </p:sp>
    </p:spTree>
    <p:extLst>
      <p:ext uri="{BB962C8B-B14F-4D97-AF65-F5344CB8AC3E}">
        <p14:creationId xmlns:p14="http://schemas.microsoft.com/office/powerpoint/2010/main" val="3041625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maths looks like</a:t>
            </a:r>
          </a:p>
        </p:txBody>
      </p:sp>
      <p:sp>
        <p:nvSpPr>
          <p:cNvPr id="4" name="Text Placeholder 2"/>
          <p:cNvSpPr txBox="1">
            <a:spLocks/>
          </p:cNvSpPr>
          <p:nvPr/>
        </p:nvSpPr>
        <p:spPr>
          <a:xfrm>
            <a:off x="838200" y="2655615"/>
            <a:ext cx="10515600" cy="2025748"/>
          </a:xfrm>
          <a:prstGeom prst="rect">
            <a:avLst/>
          </a:prstGeom>
        </p:spPr>
        <p:txBody>
          <a:bodyPr vert="horz" lIns="91440" tIns="45720" rIns="91440" bIns="45720" rtlCol="0">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GB" sz="2800" dirty="0">
                <a:solidFill>
                  <a:schemeClr val="tx1"/>
                </a:solidFill>
                <a:latin typeface="+mj-lt"/>
              </a:rPr>
              <a:t>From Early Years up to KS2 maths is best learnt using concrete objects to act out or represent the maths problem. When ready children progress to using pictures or symbols to visualise or show what they have done and finally they will be able to use the abstract maths which we know as writing calculations (sums). This process allows a child to fully understand the maths they are doing.</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7886" y="4463151"/>
            <a:ext cx="6816227" cy="1415136"/>
          </a:xfrm>
          <a:prstGeom prst="rect">
            <a:avLst/>
          </a:prstGeom>
        </p:spPr>
      </p:pic>
    </p:spTree>
    <p:extLst>
      <p:ext uri="{BB962C8B-B14F-4D97-AF65-F5344CB8AC3E}">
        <p14:creationId xmlns:p14="http://schemas.microsoft.com/office/powerpoint/2010/main" val="462911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1D39ECD8-0E3E-43C1-9E56-3604E9A15E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9" name="Group 68">
            <a:extLst>
              <a:ext uri="{FF2B5EF4-FFF2-40B4-BE49-F238E27FC236}">
                <a16:creationId xmlns:a16="http://schemas.microsoft.com/office/drawing/2014/main" id="{1B592F0F-402B-4FF5-BC6B-00A024655A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70" name="Picture 69">
              <a:extLst>
                <a:ext uri="{FF2B5EF4-FFF2-40B4-BE49-F238E27FC236}">
                  <a16:creationId xmlns:a16="http://schemas.microsoft.com/office/drawing/2014/main" id="{8EF0DA20-3B85-45BF-BA3A-BFB1E8447C8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1" name="Rectangle 70">
              <a:extLst>
                <a:ext uri="{FF2B5EF4-FFF2-40B4-BE49-F238E27FC236}">
                  <a16:creationId xmlns:a16="http://schemas.microsoft.com/office/drawing/2014/main" id="{8777C3F1-A465-43B3-85B0-DD54F9F152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2" name="Picture 71">
              <a:extLst>
                <a:ext uri="{FF2B5EF4-FFF2-40B4-BE49-F238E27FC236}">
                  <a16:creationId xmlns:a16="http://schemas.microsoft.com/office/drawing/2014/main" id="{1DB29FDA-E291-482E-AAF5-3E0C5C3214A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3" name="Picture 72">
              <a:extLst>
                <a:ext uri="{FF2B5EF4-FFF2-40B4-BE49-F238E27FC236}">
                  <a16:creationId xmlns:a16="http://schemas.microsoft.com/office/drawing/2014/main" id="{00024A88-E45C-43D3-B94F-346AF518B1C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1170564" y="982132"/>
            <a:ext cx="4561069" cy="1416721"/>
          </a:xfrm>
        </p:spPr>
        <p:txBody>
          <a:bodyPr>
            <a:normAutofit/>
          </a:bodyPr>
          <a:lstStyle/>
          <a:p>
            <a:r>
              <a:rPr lang="en-GB" sz="4000"/>
              <a:t>What Maths looks like at St Peter’s</a:t>
            </a:r>
          </a:p>
        </p:txBody>
      </p:sp>
      <p:cxnSp>
        <p:nvCxnSpPr>
          <p:cNvPr id="75" name="Straight Connector 74">
            <a:extLst>
              <a:ext uri="{FF2B5EF4-FFF2-40B4-BE49-F238E27FC236}">
                <a16:creationId xmlns:a16="http://schemas.microsoft.com/office/drawing/2014/main" id="{DFBD34B5-7777-4A8A-8ED2-97A4A3C273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39418" y="2400639"/>
            <a:ext cx="4023360"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1167385" y="2556932"/>
            <a:ext cx="4567427" cy="3318936"/>
          </a:xfrm>
        </p:spPr>
        <p:txBody>
          <a:bodyPr>
            <a:normAutofit/>
          </a:bodyPr>
          <a:lstStyle/>
          <a:p>
            <a:pPr>
              <a:lnSpc>
                <a:spcPct val="90000"/>
              </a:lnSpc>
            </a:pPr>
            <a:r>
              <a:rPr lang="en-GB" sz="1500"/>
              <a:t>Whole class teaching (a 15-20 minute session, depending on the topic).</a:t>
            </a:r>
          </a:p>
          <a:p>
            <a:pPr>
              <a:lnSpc>
                <a:spcPct val="90000"/>
              </a:lnSpc>
            </a:pPr>
            <a:r>
              <a:rPr lang="en-GB" sz="1500"/>
              <a:t>Whole class inputs will make use of practical activities, songs and games.</a:t>
            </a:r>
          </a:p>
          <a:p>
            <a:pPr>
              <a:lnSpc>
                <a:spcPct val="90000"/>
              </a:lnSpc>
            </a:pPr>
            <a:r>
              <a:rPr lang="en-GB" sz="1500"/>
              <a:t>Followed by: </a:t>
            </a:r>
          </a:p>
          <a:p>
            <a:pPr>
              <a:lnSpc>
                <a:spcPct val="90000"/>
              </a:lnSpc>
              <a:buFont typeface="Wingdings" panose="05000000000000000000" pitchFamily="2" charset="2"/>
              <a:buChar char="Ø"/>
            </a:pPr>
            <a:r>
              <a:rPr lang="en-GB" sz="1500"/>
              <a:t>	focus group work with an adult (one group working on a related task while other children access the provision. </a:t>
            </a:r>
          </a:p>
          <a:p>
            <a:pPr>
              <a:lnSpc>
                <a:spcPct val="90000"/>
              </a:lnSpc>
              <a:buFont typeface="Wingdings" panose="05000000000000000000" pitchFamily="2" charset="2"/>
              <a:buChar char="Ø"/>
            </a:pPr>
            <a:r>
              <a:rPr lang="en-GB" sz="1500"/>
              <a:t>Objective led planning, adults will work on the specific objectives using whatever elements of the provision the children are currently accessing/enthused by. </a:t>
            </a:r>
          </a:p>
          <a:p>
            <a:pPr>
              <a:lnSpc>
                <a:spcPct val="90000"/>
              </a:lnSpc>
              <a:buFont typeface="Arial" panose="020B0604020202020204" pitchFamily="34" charset="0"/>
              <a:buChar char="•"/>
            </a:pPr>
            <a:endParaRPr lang="en-GB" sz="1500"/>
          </a:p>
        </p:txBody>
      </p:sp>
      <p:pic>
        <p:nvPicPr>
          <p:cNvPr id="13" name="Picture 12">
            <a:extLst>
              <a:ext uri="{FF2B5EF4-FFF2-40B4-BE49-F238E27FC236}">
                <a16:creationId xmlns:a16="http://schemas.microsoft.com/office/drawing/2014/main" id="{871AE8FF-F68E-8FDA-B6FB-60FC1C6AACEC}"/>
              </a:ext>
            </a:extLst>
          </p:cNvPr>
          <p:cNvPicPr>
            <a:picLocks noChangeAspect="1"/>
          </p:cNvPicPr>
          <p:nvPr/>
        </p:nvPicPr>
        <p:blipFill>
          <a:blip r:embed="rId5"/>
          <a:srcRect l="11432" r="1" b="1"/>
          <a:stretch>
            <a:fillRect/>
          </a:stretch>
        </p:blipFill>
        <p:spPr>
          <a:xfrm>
            <a:off x="6093447" y="821175"/>
            <a:ext cx="2584054" cy="2494531"/>
          </a:xfrm>
          <a:prstGeom prst="rect">
            <a:avLst/>
          </a:prstGeom>
        </p:spPr>
      </p:pic>
      <p:sp>
        <p:nvSpPr>
          <p:cNvPr id="77" name="Rectangle 76">
            <a:extLst>
              <a:ext uri="{FF2B5EF4-FFF2-40B4-BE49-F238E27FC236}">
                <a16:creationId xmlns:a16="http://schemas.microsoft.com/office/drawing/2014/main" id="{018F8D27-BFDB-4BF9-A512-FF930275B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5486" y="821175"/>
            <a:ext cx="2510350" cy="24945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34206F-704B-88B1-6DAC-288C4FDBCA3B}"/>
              </a:ext>
            </a:extLst>
          </p:cNvPr>
          <p:cNvPicPr>
            <a:picLocks noChangeAspect="1"/>
          </p:cNvPicPr>
          <p:nvPr/>
        </p:nvPicPr>
        <p:blipFill>
          <a:blip r:embed="rId6"/>
          <a:srcRect l="12019" r="6465" b="-2"/>
          <a:stretch>
            <a:fillRect/>
          </a:stretch>
        </p:blipFill>
        <p:spPr>
          <a:xfrm>
            <a:off x="8855486" y="821175"/>
            <a:ext cx="2510350" cy="2494531"/>
          </a:xfrm>
          <a:prstGeom prst="rect">
            <a:avLst/>
          </a:prstGeom>
        </p:spPr>
      </p:pic>
      <p:pic>
        <p:nvPicPr>
          <p:cNvPr id="15" name="Picture 14">
            <a:extLst>
              <a:ext uri="{FF2B5EF4-FFF2-40B4-BE49-F238E27FC236}">
                <a16:creationId xmlns:a16="http://schemas.microsoft.com/office/drawing/2014/main" id="{153F7295-2725-7440-DC6B-973C512A94B4}"/>
              </a:ext>
            </a:extLst>
          </p:cNvPr>
          <p:cNvPicPr>
            <a:picLocks noChangeAspect="1"/>
          </p:cNvPicPr>
          <p:nvPr/>
        </p:nvPicPr>
        <p:blipFill>
          <a:blip r:embed="rId7"/>
          <a:srcRect r="-2" b="338"/>
          <a:stretch>
            <a:fillRect/>
          </a:stretch>
        </p:blipFill>
        <p:spPr>
          <a:xfrm>
            <a:off x="6093448" y="3453833"/>
            <a:ext cx="5264080" cy="2478837"/>
          </a:xfrm>
          <a:prstGeom prst="rect">
            <a:avLst/>
          </a:prstGeom>
        </p:spPr>
      </p:pic>
    </p:spTree>
    <p:extLst>
      <p:ext uri="{BB962C8B-B14F-4D97-AF65-F5344CB8AC3E}">
        <p14:creationId xmlns:p14="http://schemas.microsoft.com/office/powerpoint/2010/main" val="722344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4494" t="22372" r="25800" b="19676"/>
          <a:stretch/>
        </p:blipFill>
        <p:spPr>
          <a:xfrm>
            <a:off x="1422399" y="965199"/>
            <a:ext cx="9613901" cy="4953193"/>
          </a:xfrm>
          <a:prstGeom prst="rect">
            <a:avLst/>
          </a:prstGeom>
        </p:spPr>
      </p:pic>
    </p:spTree>
    <p:extLst>
      <p:ext uri="{BB962C8B-B14F-4D97-AF65-F5344CB8AC3E}">
        <p14:creationId xmlns:p14="http://schemas.microsoft.com/office/powerpoint/2010/main" val="1029242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a:solidFill>
                  <a:srgbClr val="262626"/>
                </a:solidFill>
              </a:rPr>
              <a:t>Resources</a:t>
            </a:r>
          </a:p>
        </p:txBody>
      </p:sp>
      <p:sp>
        <p:nvSpPr>
          <p:cNvPr id="3" name="Content Placeholder 2"/>
          <p:cNvSpPr>
            <a:spLocks noGrp="1"/>
          </p:cNvSpPr>
          <p:nvPr>
            <p:ph idx="1"/>
          </p:nvPr>
        </p:nvSpPr>
        <p:spPr>
          <a:xfrm>
            <a:off x="1295402" y="2556932"/>
            <a:ext cx="6256866" cy="3318936"/>
          </a:xfrm>
        </p:spPr>
        <p:txBody>
          <a:bodyPr>
            <a:normAutofit/>
          </a:bodyPr>
          <a:lstStyle/>
          <a:p>
            <a:pPr>
              <a:lnSpc>
                <a:spcPct val="90000"/>
              </a:lnSpc>
            </a:pPr>
            <a:r>
              <a:rPr lang="en-GB" sz="2000">
                <a:solidFill>
                  <a:srgbClr val="262626"/>
                </a:solidFill>
              </a:rPr>
              <a:t>Anything and everything can be used to support maths learning!</a:t>
            </a:r>
          </a:p>
          <a:p>
            <a:pPr>
              <a:lnSpc>
                <a:spcPct val="90000"/>
              </a:lnSpc>
            </a:pPr>
            <a:r>
              <a:rPr lang="en-GB" sz="2000">
                <a:solidFill>
                  <a:srgbClr val="262626"/>
                </a:solidFill>
              </a:rPr>
              <a:t>Specific maths equipment:</a:t>
            </a:r>
          </a:p>
          <a:p>
            <a:pPr>
              <a:lnSpc>
                <a:spcPct val="90000"/>
              </a:lnSpc>
              <a:buFont typeface="Wingdings" panose="05000000000000000000" pitchFamily="2" charset="2"/>
              <a:buChar char="Ø"/>
            </a:pPr>
            <a:r>
              <a:rPr lang="en-GB" sz="2000">
                <a:solidFill>
                  <a:srgbClr val="262626"/>
                </a:solidFill>
              </a:rPr>
              <a:t>Numicon, counters, sorting bears, number lines, number cards..</a:t>
            </a:r>
          </a:p>
          <a:p>
            <a:pPr>
              <a:lnSpc>
                <a:spcPct val="90000"/>
              </a:lnSpc>
              <a:buFont typeface="Wingdings" panose="05000000000000000000" pitchFamily="2" charset="2"/>
              <a:buChar char="Ø"/>
            </a:pPr>
            <a:r>
              <a:rPr lang="en-GB" sz="2000">
                <a:solidFill>
                  <a:srgbClr val="262626"/>
                </a:solidFill>
              </a:rPr>
              <a:t>These resources form part of the continuous provision meaning the children can always access them</a:t>
            </a:r>
          </a:p>
          <a:p>
            <a:pPr>
              <a:lnSpc>
                <a:spcPct val="90000"/>
              </a:lnSpc>
              <a:buFont typeface="Arial" panose="020B0604020202020204" pitchFamily="34" charset="0"/>
              <a:buChar char="•"/>
            </a:pPr>
            <a:r>
              <a:rPr lang="en-GB" sz="2000">
                <a:solidFill>
                  <a:srgbClr val="262626"/>
                </a:solidFill>
              </a:rPr>
              <a:t>All the resources in the classroom can be used to support maths, from the building blocks to the baking trays. </a:t>
            </a:r>
          </a:p>
        </p:txBody>
      </p:sp>
      <p:pic>
        <p:nvPicPr>
          <p:cNvPr id="6" name="Picture 5">
            <a:extLst>
              <a:ext uri="{FF2B5EF4-FFF2-40B4-BE49-F238E27FC236}">
                <a16:creationId xmlns:a16="http://schemas.microsoft.com/office/drawing/2014/main" id="{BD7D9612-95BF-E45F-362E-4C062BC02D1C}"/>
              </a:ext>
            </a:extLst>
          </p:cNvPr>
          <p:cNvPicPr>
            <a:picLocks noChangeAspect="1"/>
          </p:cNvPicPr>
          <p:nvPr/>
        </p:nvPicPr>
        <p:blipFill>
          <a:blip r:embed="rId3"/>
          <a:stretch>
            <a:fillRect/>
          </a:stretch>
        </p:blipFill>
        <p:spPr>
          <a:xfrm>
            <a:off x="7552268" y="3023188"/>
            <a:ext cx="3761117" cy="952817"/>
          </a:xfrm>
          <a:prstGeom prst="rect">
            <a:avLst/>
          </a:prstGeom>
          <a:ln w="57150" cmpd="thickThin">
            <a:solidFill>
              <a:srgbClr val="7F7F7F"/>
            </a:solidFill>
            <a:miter lim="800000"/>
          </a:ln>
        </p:spPr>
      </p:pic>
      <p:pic>
        <p:nvPicPr>
          <p:cNvPr id="4" name="Picture 3">
            <a:extLst>
              <a:ext uri="{FF2B5EF4-FFF2-40B4-BE49-F238E27FC236}">
                <a16:creationId xmlns:a16="http://schemas.microsoft.com/office/drawing/2014/main" id="{4227F845-EF60-C660-F607-24727962C8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60617" y="4566545"/>
            <a:ext cx="2535981" cy="1426489"/>
          </a:xfrm>
          <a:prstGeom prst="rect">
            <a:avLst/>
          </a:prstGeom>
        </p:spPr>
      </p:pic>
    </p:spTree>
    <p:extLst>
      <p:ext uri="{BB962C8B-B14F-4D97-AF65-F5344CB8AC3E}">
        <p14:creationId xmlns:p14="http://schemas.microsoft.com/office/powerpoint/2010/main" val="555222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End of Year Goals</a:t>
            </a:r>
          </a:p>
        </p:txBody>
      </p:sp>
      <p:sp>
        <p:nvSpPr>
          <p:cNvPr id="4" name="Text Placeholder 2"/>
          <p:cNvSpPr>
            <a:spLocks noGrp="1"/>
          </p:cNvSpPr>
          <p:nvPr>
            <p:ph idx="1"/>
          </p:nvPr>
        </p:nvSpPr>
        <p:spPr/>
        <p:txBody>
          <a:bodyPr vert="horz" lIns="91440" tIns="45720" rIns="91440" bIns="45720" rtlCol="0" anchor="t">
            <a:noAutofit/>
          </a:bodyPr>
          <a:lstStyle/>
          <a:p>
            <a:pPr marL="0" indent="0">
              <a:lnSpc>
                <a:spcPct val="120000"/>
              </a:lnSpc>
              <a:spcBef>
                <a:spcPts val="0"/>
              </a:spcBef>
              <a:buNone/>
            </a:pPr>
            <a:r>
              <a:rPr lang="en-GB" sz="1800" b="1" dirty="0">
                <a:solidFill>
                  <a:schemeClr val="tx1"/>
                </a:solidFill>
                <a:latin typeface="+mj-lt"/>
              </a:rPr>
              <a:t>Number</a:t>
            </a:r>
          </a:p>
          <a:p>
            <a:pPr marL="0" indent="0">
              <a:lnSpc>
                <a:spcPct val="120000"/>
              </a:lnSpc>
              <a:spcBef>
                <a:spcPts val="0"/>
              </a:spcBef>
              <a:buNone/>
            </a:pPr>
            <a:r>
              <a:rPr lang="en-GB" sz="1800" dirty="0">
                <a:solidFill>
                  <a:schemeClr val="tx1"/>
                </a:solidFill>
                <a:latin typeface="+mj-lt"/>
              </a:rPr>
              <a:t>Children have a deep understanding of the numbers to 10, including the composition of each number. They can subitise (recognise quantities without counting) up to 5. They can automatically recall number bonds to 5 (addition and subtraction) and some number bonds to 10.</a:t>
            </a:r>
          </a:p>
          <a:p>
            <a:pPr marL="0" indent="0">
              <a:buNone/>
            </a:pPr>
            <a:r>
              <a:rPr lang="en-GB" sz="1800" b="1" dirty="0">
                <a:solidFill>
                  <a:schemeClr val="tx1"/>
                </a:solidFill>
                <a:latin typeface="+mj-lt"/>
              </a:rPr>
              <a:t>Numerical patterns</a:t>
            </a:r>
          </a:p>
          <a:p>
            <a:pPr marL="0" indent="0">
              <a:lnSpc>
                <a:spcPct val="120000"/>
              </a:lnSpc>
              <a:spcBef>
                <a:spcPts val="0"/>
              </a:spcBef>
              <a:buNone/>
            </a:pPr>
            <a:r>
              <a:rPr lang="en-GB" sz="1800" dirty="0">
                <a:solidFill>
                  <a:schemeClr val="tx1"/>
                </a:solidFill>
                <a:latin typeface="+mj-lt"/>
              </a:rPr>
              <a:t>Children can verbally count beyond 20, recognising the pattern of the counting system. They compare quantities up to 10 in different contexts, recognising when one quantity is greater than, less than or the same as the other quantity. Children explore and represent patterns within numbers up to 10, including evens and odds, double facts and how quantities can be distributed equally.</a:t>
            </a:r>
          </a:p>
        </p:txBody>
      </p:sp>
    </p:spTree>
    <p:extLst>
      <p:ext uri="{BB962C8B-B14F-4D97-AF65-F5344CB8AC3E}">
        <p14:creationId xmlns:p14="http://schemas.microsoft.com/office/powerpoint/2010/main" val="6815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at Home</a:t>
            </a:r>
          </a:p>
        </p:txBody>
      </p:sp>
      <p:pic>
        <p:nvPicPr>
          <p:cNvPr id="4" name="Picture 3"/>
          <p:cNvPicPr>
            <a:picLocks noChangeAspect="1"/>
          </p:cNvPicPr>
          <p:nvPr/>
        </p:nvPicPr>
        <p:blipFill>
          <a:blip r:embed="rId2"/>
          <a:stretch>
            <a:fillRect/>
          </a:stretch>
        </p:blipFill>
        <p:spPr>
          <a:xfrm>
            <a:off x="648582" y="2691802"/>
            <a:ext cx="5409318" cy="2919731"/>
          </a:xfrm>
          <a:prstGeom prst="rect">
            <a:avLst/>
          </a:prstGeom>
        </p:spPr>
      </p:pic>
      <p:pic>
        <p:nvPicPr>
          <p:cNvPr id="6" name="Picture 5"/>
          <p:cNvPicPr>
            <a:picLocks noChangeAspect="1"/>
          </p:cNvPicPr>
          <p:nvPr/>
        </p:nvPicPr>
        <p:blipFill>
          <a:blip r:embed="rId3"/>
          <a:stretch>
            <a:fillRect/>
          </a:stretch>
        </p:blipFill>
        <p:spPr>
          <a:xfrm>
            <a:off x="6057900" y="2495860"/>
            <a:ext cx="5485518" cy="3115673"/>
          </a:xfrm>
          <a:prstGeom prst="rect">
            <a:avLst/>
          </a:prstGeom>
        </p:spPr>
      </p:pic>
    </p:spTree>
    <p:extLst>
      <p:ext uri="{BB962C8B-B14F-4D97-AF65-F5344CB8AC3E}">
        <p14:creationId xmlns:p14="http://schemas.microsoft.com/office/powerpoint/2010/main" val="511644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at Home</a:t>
            </a:r>
          </a:p>
        </p:txBody>
      </p:sp>
      <p:pic>
        <p:nvPicPr>
          <p:cNvPr id="5" name="Picture 4"/>
          <p:cNvPicPr>
            <a:picLocks noChangeAspect="1"/>
          </p:cNvPicPr>
          <p:nvPr/>
        </p:nvPicPr>
        <p:blipFill>
          <a:blip r:embed="rId2"/>
          <a:stretch>
            <a:fillRect/>
          </a:stretch>
        </p:blipFill>
        <p:spPr>
          <a:xfrm>
            <a:off x="5926931" y="2490312"/>
            <a:ext cx="5595938" cy="3440587"/>
          </a:xfrm>
          <a:prstGeom prst="rect">
            <a:avLst/>
          </a:prstGeom>
        </p:spPr>
      </p:pic>
      <p:pic>
        <p:nvPicPr>
          <p:cNvPr id="7" name="Picture 6"/>
          <p:cNvPicPr>
            <a:picLocks noChangeAspect="1"/>
          </p:cNvPicPr>
          <p:nvPr/>
        </p:nvPicPr>
        <p:blipFill>
          <a:blip r:embed="rId3"/>
          <a:stretch>
            <a:fillRect/>
          </a:stretch>
        </p:blipFill>
        <p:spPr>
          <a:xfrm>
            <a:off x="703724" y="2566511"/>
            <a:ext cx="5223208" cy="3364388"/>
          </a:xfrm>
          <a:prstGeom prst="rect">
            <a:avLst/>
          </a:prstGeom>
        </p:spPr>
      </p:pic>
    </p:spTree>
    <p:extLst>
      <p:ext uri="{BB962C8B-B14F-4D97-AF65-F5344CB8AC3E}">
        <p14:creationId xmlns:p14="http://schemas.microsoft.com/office/powerpoint/2010/main" val="2013820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at Home</a:t>
            </a:r>
          </a:p>
        </p:txBody>
      </p:sp>
      <p:pic>
        <p:nvPicPr>
          <p:cNvPr id="6" name="Picture 5"/>
          <p:cNvPicPr>
            <a:picLocks noChangeAspect="1"/>
          </p:cNvPicPr>
          <p:nvPr/>
        </p:nvPicPr>
        <p:blipFill rotWithShape="1">
          <a:blip r:embed="rId2"/>
          <a:srcRect b="14840"/>
          <a:stretch/>
        </p:blipFill>
        <p:spPr>
          <a:xfrm>
            <a:off x="2543175" y="2660795"/>
            <a:ext cx="6877050" cy="3447905"/>
          </a:xfrm>
          <a:prstGeom prst="rect">
            <a:avLst/>
          </a:prstGeom>
        </p:spPr>
      </p:pic>
    </p:spTree>
    <p:extLst>
      <p:ext uri="{BB962C8B-B14F-4D97-AF65-F5344CB8AC3E}">
        <p14:creationId xmlns:p14="http://schemas.microsoft.com/office/powerpoint/2010/main" val="537205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5" name="Straight Connector 1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17" name="Rectangle 16">
            <a:extLst>
              <a:ext uri="{FF2B5EF4-FFF2-40B4-BE49-F238E27FC236}">
                <a16:creationId xmlns:a16="http://schemas.microsoft.com/office/drawing/2014/main" id="{1755C732-3264-4614-8316-41F7548371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59C7C6ED-4EA1-4532-A820-59A8ADEEE0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20" name="Picture 19">
              <a:extLst>
                <a:ext uri="{FF2B5EF4-FFF2-40B4-BE49-F238E27FC236}">
                  <a16:creationId xmlns:a16="http://schemas.microsoft.com/office/drawing/2014/main" id="{3A197BB7-B689-4B37-8BE2-FC23F6ED649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1" name="Rectangle 20">
              <a:extLst>
                <a:ext uri="{FF2B5EF4-FFF2-40B4-BE49-F238E27FC236}">
                  <a16:creationId xmlns:a16="http://schemas.microsoft.com/office/drawing/2014/main" id="{E93E4556-7891-471E-B9B7-A38508C759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2" name="Picture 21">
              <a:extLst>
                <a:ext uri="{FF2B5EF4-FFF2-40B4-BE49-F238E27FC236}">
                  <a16:creationId xmlns:a16="http://schemas.microsoft.com/office/drawing/2014/main" id="{6F9C6176-D87B-4D8F-8BC3-FE6DF55C4ED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3" name="Picture 22">
              <a:extLst>
                <a:ext uri="{FF2B5EF4-FFF2-40B4-BE49-F238E27FC236}">
                  <a16:creationId xmlns:a16="http://schemas.microsoft.com/office/drawing/2014/main" id="{B838BA48-DDFB-46B3-9EF6-031C91D2792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DFAD18E4-B0B9-FD68-CB56-907D4AEA593D}"/>
              </a:ext>
            </a:extLst>
          </p:cNvPr>
          <p:cNvSpPr>
            <a:spLocks noGrp="1"/>
          </p:cNvSpPr>
          <p:nvPr>
            <p:ph type="title"/>
          </p:nvPr>
        </p:nvSpPr>
        <p:spPr>
          <a:xfrm>
            <a:off x="1102619" y="4404852"/>
            <a:ext cx="9989677" cy="1054745"/>
          </a:xfrm>
        </p:spPr>
        <p:txBody>
          <a:bodyPr vert="horz" lIns="91440" tIns="45720" rIns="91440" bIns="45720" rtlCol="0" anchor="b">
            <a:normAutofit/>
          </a:bodyPr>
          <a:lstStyle/>
          <a:p>
            <a:r>
              <a:rPr lang="en-US" sz="5400">
                <a:solidFill>
                  <a:srgbClr val="262626"/>
                </a:solidFill>
              </a:rPr>
              <a:t>Any questions? </a:t>
            </a:r>
            <a:r>
              <a:rPr lang="en-US" sz="5400">
                <a:solidFill>
                  <a:srgbClr val="262626"/>
                </a:solidFill>
                <a:sym typeface="Wingdings" panose="05000000000000000000" pitchFamily="2" charset="2"/>
              </a:rPr>
              <a:t></a:t>
            </a:r>
            <a:endParaRPr lang="en-US" sz="5400">
              <a:solidFill>
                <a:srgbClr val="262626"/>
              </a:solidFill>
            </a:endParaRPr>
          </a:p>
        </p:txBody>
      </p:sp>
      <p:sp>
        <p:nvSpPr>
          <p:cNvPr id="25" name="Rectangle 24">
            <a:extLst>
              <a:ext uri="{FF2B5EF4-FFF2-40B4-BE49-F238E27FC236}">
                <a16:creationId xmlns:a16="http://schemas.microsoft.com/office/drawing/2014/main" id="{4AD786D6-2C42-45AF-888B-F2038C4D0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9999652" cy="3128346"/>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Help">
            <a:extLst>
              <a:ext uri="{FF2B5EF4-FFF2-40B4-BE49-F238E27FC236}">
                <a16:creationId xmlns:a16="http://schemas.microsoft.com/office/drawing/2014/main" id="{4943E703-A20A-3323-604F-B3F8469CD7A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871244" y="1410207"/>
            <a:ext cx="2455875" cy="2455875"/>
          </a:xfrm>
          <a:prstGeom prst="rect">
            <a:avLst/>
          </a:prstGeom>
        </p:spPr>
      </p:pic>
      <p:cxnSp>
        <p:nvCxnSpPr>
          <p:cNvPr id="27" name="Straight Connector 26">
            <a:extLst>
              <a:ext uri="{FF2B5EF4-FFF2-40B4-BE49-F238E27FC236}">
                <a16:creationId xmlns:a16="http://schemas.microsoft.com/office/drawing/2014/main" id="{B8D6659D-FA60-4C6D-A9F6-063E294AA15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8448" y="5501254"/>
            <a:ext cx="9603727"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1989660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291</TotalTime>
  <Words>668</Words>
  <Application>Microsoft Office PowerPoint</Application>
  <PresentationFormat>Widescreen</PresentationFormat>
  <Paragraphs>55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Garamond</vt:lpstr>
      <vt:lpstr>Wingdings</vt:lpstr>
      <vt:lpstr>Organic</vt:lpstr>
      <vt:lpstr>Reception Maths at St Peter’s</vt:lpstr>
      <vt:lpstr>Maths in the Early Years Curriculum</vt:lpstr>
      <vt:lpstr>Maths in the Early Years Curriculum</vt:lpstr>
      <vt:lpstr>What maths looks like</vt:lpstr>
      <vt:lpstr>What maths looks like</vt:lpstr>
      <vt:lpstr>What maths looks like</vt:lpstr>
      <vt:lpstr>What Maths looks like at St Peter’s</vt:lpstr>
      <vt:lpstr>PowerPoint Presentation</vt:lpstr>
      <vt:lpstr>Resources</vt:lpstr>
      <vt:lpstr>End of Year Goals</vt:lpstr>
      <vt:lpstr>Helping at Home</vt:lpstr>
      <vt:lpstr>Helping at Home</vt:lpstr>
      <vt:lpstr>Helping at Home</vt:lpstr>
      <vt:lpstr>Any questions? </vt:lpstr>
    </vt:vector>
  </TitlesOfParts>
  <Company>Integra Schools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Maths at St Peter’s</dc:title>
  <dc:creator>Jessica Briggs</dc:creator>
  <cp:lastModifiedBy>Weronika Bagienska</cp:lastModifiedBy>
  <cp:revision>11</cp:revision>
  <dcterms:created xsi:type="dcterms:W3CDTF">2023-09-24T22:55:46Z</dcterms:created>
  <dcterms:modified xsi:type="dcterms:W3CDTF">2025-09-14T20:28:01Z</dcterms:modified>
</cp:coreProperties>
</file>