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65" r:id="rId3"/>
    <p:sldId id="257" r:id="rId4"/>
    <p:sldId id="258" r:id="rId5"/>
    <p:sldId id="262" r:id="rId6"/>
    <p:sldId id="288" r:id="rId7"/>
    <p:sldId id="289" r:id="rId8"/>
    <p:sldId id="276" r:id="rId9"/>
    <p:sldId id="274" r:id="rId10"/>
    <p:sldId id="284" r:id="rId11"/>
    <p:sldId id="261" r:id="rId12"/>
    <p:sldId id="267" r:id="rId13"/>
    <p:sldId id="268" r:id="rId14"/>
    <p:sldId id="269" r:id="rId15"/>
    <p:sldId id="287" r:id="rId16"/>
    <p:sldId id="285" r:id="rId17"/>
    <p:sldId id="286" r:id="rId18"/>
    <p:sldId id="259" r:id="rId19"/>
    <p:sldId id="260" r:id="rId20"/>
    <p:sldId id="277" r:id="rId21"/>
    <p:sldId id="278" r:id="rId22"/>
    <p:sldId id="279" r:id="rId23"/>
    <p:sldId id="280" r:id="rId24"/>
    <p:sldId id="271" r:id="rId25"/>
    <p:sldId id="281" r:id="rId26"/>
    <p:sldId id="282" r:id="rId27"/>
    <p:sldId id="283" r:id="rId28"/>
    <p:sldId id="264"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p:cViewPr varScale="1">
        <p:scale>
          <a:sx n="78" d="100"/>
          <a:sy n="78" d="100"/>
        </p:scale>
        <p:origin x="1622" y="62"/>
      </p:cViewPr>
      <p:guideLst>
        <p:guide orient="horz" pos="2160"/>
        <p:guide pos="2880"/>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C4BA32-B444-49C3-B6C2-63BE1F269D73}" type="doc">
      <dgm:prSet loTypeId="urn:microsoft.com/office/officeart/2005/8/layout/vList2" loCatId="list" qsTypeId="urn:microsoft.com/office/officeart/2005/8/quickstyle/simple1#2" qsCatId="simple" csTypeId="urn:microsoft.com/office/officeart/2005/8/colors/accent1_2#2" csCatId="accent1" phldr="1"/>
      <dgm:spPr/>
      <dgm:t>
        <a:bodyPr/>
        <a:lstStyle/>
        <a:p>
          <a:endParaRPr lang="en-US"/>
        </a:p>
      </dgm:t>
    </dgm:pt>
    <dgm:pt modelId="{CA925980-6800-4871-891A-ECA1C7AA8A38}">
      <dgm:prSet/>
      <dgm:spPr/>
      <dgm:t>
        <a:bodyPr/>
        <a:lstStyle/>
        <a:p>
          <a:r>
            <a:rPr lang="en-GB"/>
            <a:t>At St Peter’s Primary School, we are committed to offering an inclusive curriculum to all our pupils, whatever their needs or abilities. We aim to ensure that all our learners have access to a broad and balanced curriculum, supporting the development of the whole child.</a:t>
          </a:r>
          <a:endParaRPr lang="en-US"/>
        </a:p>
      </dgm:t>
    </dgm:pt>
    <dgm:pt modelId="{D1FDED1B-D1CC-461A-B4F6-96982E38A6AA}" type="parTrans" cxnId="{AD9151FE-B083-4961-92BC-90850ADDE188}">
      <dgm:prSet/>
      <dgm:spPr/>
      <dgm:t>
        <a:bodyPr/>
        <a:lstStyle/>
        <a:p>
          <a:endParaRPr lang="en-US"/>
        </a:p>
      </dgm:t>
    </dgm:pt>
    <dgm:pt modelId="{103E5E07-1E5F-4845-9224-3E823B3B2CB1}" type="sibTrans" cxnId="{AD9151FE-B083-4961-92BC-90850ADDE188}">
      <dgm:prSet/>
      <dgm:spPr/>
      <dgm:t>
        <a:bodyPr/>
        <a:lstStyle/>
        <a:p>
          <a:endParaRPr lang="en-US"/>
        </a:p>
      </dgm:t>
    </dgm:pt>
    <dgm:pt modelId="{FBA2A2D2-EA03-4953-9BD6-4C11355BE0DB}">
      <dgm:prSet/>
      <dgm:spPr/>
      <dgm:t>
        <a:bodyPr/>
        <a:lstStyle/>
        <a:p>
          <a:r>
            <a:rPr lang="en-US" dirty="0"/>
            <a:t>We </a:t>
          </a:r>
          <a:r>
            <a:rPr lang="en-US" dirty="0" err="1"/>
            <a:t>recognise</a:t>
          </a:r>
          <a:r>
            <a:rPr lang="en-US" dirty="0"/>
            <a:t> that children are individuals who learn in different ways, and that some children need additional differentiated approaches beyond what is normally provided as part of quality first teaching in our classrooms. Some children need additional support because:</a:t>
          </a:r>
        </a:p>
      </dgm:t>
    </dgm:pt>
    <dgm:pt modelId="{714EE5FE-ADE7-4AA6-9DC5-7E134615C2C1}" type="parTrans" cxnId="{13CAFA87-B081-4B79-877A-6D6A1C27C319}">
      <dgm:prSet/>
      <dgm:spPr/>
      <dgm:t>
        <a:bodyPr/>
        <a:lstStyle/>
        <a:p>
          <a:endParaRPr lang="en-US"/>
        </a:p>
      </dgm:t>
    </dgm:pt>
    <dgm:pt modelId="{38AA027E-F656-49E9-9D1D-BFC4E16D76D7}" type="sibTrans" cxnId="{13CAFA87-B081-4B79-877A-6D6A1C27C319}">
      <dgm:prSet/>
      <dgm:spPr/>
      <dgm:t>
        <a:bodyPr/>
        <a:lstStyle/>
        <a:p>
          <a:endParaRPr lang="en-US"/>
        </a:p>
      </dgm:t>
    </dgm:pt>
    <dgm:pt modelId="{98ECDF18-D350-4B8A-A28F-412F1248CB4D}">
      <dgm:prSet/>
      <dgm:spPr/>
      <dgm:t>
        <a:bodyPr/>
        <a:lstStyle/>
        <a:p>
          <a:r>
            <a:rPr lang="en-US" dirty="0"/>
            <a:t>. 	They have a significantly greater difficulty in learning than the majority of children of the same age.</a:t>
          </a:r>
        </a:p>
        <a:p>
          <a:r>
            <a:rPr lang="en-US" dirty="0"/>
            <a:t>. 	They have a disability as defined under the Equality Act, affecting their ability to access and benefit from the 	educational opportunities generally enjoyed by children of the same age.</a:t>
          </a:r>
        </a:p>
      </dgm:t>
    </dgm:pt>
    <dgm:pt modelId="{63486AA4-1A04-487F-A4AE-D5D33022F909}" type="parTrans" cxnId="{A0F39443-F415-460E-A2D0-D46A87EC2D0D}">
      <dgm:prSet/>
      <dgm:spPr/>
      <dgm:t>
        <a:bodyPr/>
        <a:lstStyle/>
        <a:p>
          <a:endParaRPr lang="en-US"/>
        </a:p>
      </dgm:t>
    </dgm:pt>
    <dgm:pt modelId="{D5BACBAE-719F-4ABA-9C5F-2806B3FB33EF}" type="sibTrans" cxnId="{A0F39443-F415-460E-A2D0-D46A87EC2D0D}">
      <dgm:prSet/>
      <dgm:spPr/>
      <dgm:t>
        <a:bodyPr/>
        <a:lstStyle/>
        <a:p>
          <a:endParaRPr lang="en-US"/>
        </a:p>
      </dgm:t>
    </dgm:pt>
    <dgm:pt modelId="{40BBF2B9-1E69-4368-9267-9C0772F807F7}">
      <dgm:prSet/>
      <dgm:spPr/>
      <dgm:t>
        <a:bodyPr/>
        <a:lstStyle/>
        <a:p>
          <a:r>
            <a:rPr lang="en-US" dirty="0"/>
            <a:t>The Special Education Needs Co-Ordinator/ Deputy Designated Safeguarding Lead at St Peter’s is Miss Sarah McKenzie. You can find our full Local Offer on our school website.</a:t>
          </a:r>
        </a:p>
      </dgm:t>
    </dgm:pt>
    <dgm:pt modelId="{FC7F0AA4-7AA8-417A-8D4F-1488D68DE30C}" type="parTrans" cxnId="{B98EBA70-F128-4010-8A5B-8D3224B8D223}">
      <dgm:prSet/>
      <dgm:spPr/>
      <dgm:t>
        <a:bodyPr/>
        <a:lstStyle/>
        <a:p>
          <a:endParaRPr lang="en-US"/>
        </a:p>
      </dgm:t>
    </dgm:pt>
    <dgm:pt modelId="{D0AFEE77-3111-4143-A39A-2D3CC1A603B9}" type="sibTrans" cxnId="{B98EBA70-F128-4010-8A5B-8D3224B8D223}">
      <dgm:prSet/>
      <dgm:spPr/>
      <dgm:t>
        <a:bodyPr/>
        <a:lstStyle/>
        <a:p>
          <a:endParaRPr lang="en-US"/>
        </a:p>
      </dgm:t>
    </dgm:pt>
    <dgm:pt modelId="{A1FB3244-1ED2-4F2F-8876-74F0A83AE4E1}" type="pres">
      <dgm:prSet presAssocID="{BBC4BA32-B444-49C3-B6C2-63BE1F269D73}" presName="linear" presStyleCnt="0">
        <dgm:presLayoutVars>
          <dgm:animLvl val="lvl"/>
          <dgm:resizeHandles val="exact"/>
        </dgm:presLayoutVars>
      </dgm:prSet>
      <dgm:spPr/>
    </dgm:pt>
    <dgm:pt modelId="{5AB78915-D2AB-4EAA-ADDF-FE6F84DF3FA2}" type="pres">
      <dgm:prSet presAssocID="{CA925980-6800-4871-891A-ECA1C7AA8A38}" presName="parentText" presStyleLbl="node1" presStyleIdx="0" presStyleCnt="4">
        <dgm:presLayoutVars>
          <dgm:chMax val="0"/>
          <dgm:bulletEnabled val="1"/>
        </dgm:presLayoutVars>
      </dgm:prSet>
      <dgm:spPr/>
    </dgm:pt>
    <dgm:pt modelId="{E89B9507-F590-495A-83BB-0AA789489724}" type="pres">
      <dgm:prSet presAssocID="{103E5E07-1E5F-4845-9224-3E823B3B2CB1}" presName="spacer" presStyleCnt="0"/>
      <dgm:spPr/>
    </dgm:pt>
    <dgm:pt modelId="{9BE4DCD8-0C3C-4858-8DB9-20F908B888A6}" type="pres">
      <dgm:prSet presAssocID="{FBA2A2D2-EA03-4953-9BD6-4C11355BE0DB}" presName="parentText" presStyleLbl="node1" presStyleIdx="1" presStyleCnt="4">
        <dgm:presLayoutVars>
          <dgm:chMax val="0"/>
          <dgm:bulletEnabled val="1"/>
        </dgm:presLayoutVars>
      </dgm:prSet>
      <dgm:spPr/>
    </dgm:pt>
    <dgm:pt modelId="{D127C47B-B8B7-4C94-81B1-F0574FDA60D2}" type="pres">
      <dgm:prSet presAssocID="{38AA027E-F656-49E9-9D1D-BFC4E16D76D7}" presName="spacer" presStyleCnt="0"/>
      <dgm:spPr/>
    </dgm:pt>
    <dgm:pt modelId="{A5EF2C68-47D4-4229-AB40-03C6921E8E38}" type="pres">
      <dgm:prSet presAssocID="{98ECDF18-D350-4B8A-A28F-412F1248CB4D}" presName="parentText" presStyleLbl="node1" presStyleIdx="2" presStyleCnt="4">
        <dgm:presLayoutVars>
          <dgm:chMax val="0"/>
          <dgm:bulletEnabled val="1"/>
        </dgm:presLayoutVars>
      </dgm:prSet>
      <dgm:spPr/>
    </dgm:pt>
    <dgm:pt modelId="{7D4C3308-A998-4927-AD79-B87CE8FDC36C}" type="pres">
      <dgm:prSet presAssocID="{D5BACBAE-719F-4ABA-9C5F-2806B3FB33EF}" presName="spacer" presStyleCnt="0"/>
      <dgm:spPr/>
    </dgm:pt>
    <dgm:pt modelId="{17564433-878D-47E3-8127-A614C4E8043A}" type="pres">
      <dgm:prSet presAssocID="{40BBF2B9-1E69-4368-9267-9C0772F807F7}" presName="parentText" presStyleLbl="node1" presStyleIdx="3" presStyleCnt="4">
        <dgm:presLayoutVars>
          <dgm:chMax val="0"/>
          <dgm:bulletEnabled val="1"/>
        </dgm:presLayoutVars>
      </dgm:prSet>
      <dgm:spPr/>
    </dgm:pt>
  </dgm:ptLst>
  <dgm:cxnLst>
    <dgm:cxn modelId="{56C26003-2E78-4513-B2E6-8916BA91CA87}" type="presOf" srcId="{98ECDF18-D350-4B8A-A28F-412F1248CB4D}" destId="{A5EF2C68-47D4-4229-AB40-03C6921E8E38}" srcOrd="0" destOrd="0" presId="urn:microsoft.com/office/officeart/2005/8/layout/vList2"/>
    <dgm:cxn modelId="{F13F8525-EF28-4E37-B129-779B3722DCC6}" type="presOf" srcId="{BBC4BA32-B444-49C3-B6C2-63BE1F269D73}" destId="{A1FB3244-1ED2-4F2F-8876-74F0A83AE4E1}" srcOrd="0" destOrd="0" presId="urn:microsoft.com/office/officeart/2005/8/layout/vList2"/>
    <dgm:cxn modelId="{A0F39443-F415-460E-A2D0-D46A87EC2D0D}" srcId="{BBC4BA32-B444-49C3-B6C2-63BE1F269D73}" destId="{98ECDF18-D350-4B8A-A28F-412F1248CB4D}" srcOrd="2" destOrd="0" parTransId="{63486AA4-1A04-487F-A4AE-D5D33022F909}" sibTransId="{D5BACBAE-719F-4ABA-9C5F-2806B3FB33EF}"/>
    <dgm:cxn modelId="{B98EBA70-F128-4010-8A5B-8D3224B8D223}" srcId="{BBC4BA32-B444-49C3-B6C2-63BE1F269D73}" destId="{40BBF2B9-1E69-4368-9267-9C0772F807F7}" srcOrd="3" destOrd="0" parTransId="{FC7F0AA4-7AA8-417A-8D4F-1488D68DE30C}" sibTransId="{D0AFEE77-3111-4143-A39A-2D3CC1A603B9}"/>
    <dgm:cxn modelId="{13CAFA87-B081-4B79-877A-6D6A1C27C319}" srcId="{BBC4BA32-B444-49C3-B6C2-63BE1F269D73}" destId="{FBA2A2D2-EA03-4953-9BD6-4C11355BE0DB}" srcOrd="1" destOrd="0" parTransId="{714EE5FE-ADE7-4AA6-9DC5-7E134615C2C1}" sibTransId="{38AA027E-F656-49E9-9D1D-BFC4E16D76D7}"/>
    <dgm:cxn modelId="{670607A4-4F4B-4E9C-93E7-32691480A8F9}" type="presOf" srcId="{FBA2A2D2-EA03-4953-9BD6-4C11355BE0DB}" destId="{9BE4DCD8-0C3C-4858-8DB9-20F908B888A6}" srcOrd="0" destOrd="0" presId="urn:microsoft.com/office/officeart/2005/8/layout/vList2"/>
    <dgm:cxn modelId="{8C863BB5-9401-4B5B-A673-9B0E6215CA7B}" type="presOf" srcId="{40BBF2B9-1E69-4368-9267-9C0772F807F7}" destId="{17564433-878D-47E3-8127-A614C4E8043A}" srcOrd="0" destOrd="0" presId="urn:microsoft.com/office/officeart/2005/8/layout/vList2"/>
    <dgm:cxn modelId="{84ECD4BF-4E08-469B-838D-1C5B57429AB3}" type="presOf" srcId="{CA925980-6800-4871-891A-ECA1C7AA8A38}" destId="{5AB78915-D2AB-4EAA-ADDF-FE6F84DF3FA2}" srcOrd="0" destOrd="0" presId="urn:microsoft.com/office/officeart/2005/8/layout/vList2"/>
    <dgm:cxn modelId="{AD9151FE-B083-4961-92BC-90850ADDE188}" srcId="{BBC4BA32-B444-49C3-B6C2-63BE1F269D73}" destId="{CA925980-6800-4871-891A-ECA1C7AA8A38}" srcOrd="0" destOrd="0" parTransId="{D1FDED1B-D1CC-461A-B4F6-96982E38A6AA}" sibTransId="{103E5E07-1E5F-4845-9224-3E823B3B2CB1}"/>
    <dgm:cxn modelId="{AF04BBEA-9E07-4313-B7FC-FF45E7774B8C}" type="presParOf" srcId="{A1FB3244-1ED2-4F2F-8876-74F0A83AE4E1}" destId="{5AB78915-D2AB-4EAA-ADDF-FE6F84DF3FA2}" srcOrd="0" destOrd="0" presId="urn:microsoft.com/office/officeart/2005/8/layout/vList2"/>
    <dgm:cxn modelId="{50A741F2-5AFB-49B7-87BD-1FAE62F27DE6}" type="presParOf" srcId="{A1FB3244-1ED2-4F2F-8876-74F0A83AE4E1}" destId="{E89B9507-F590-495A-83BB-0AA789489724}" srcOrd="1" destOrd="0" presId="urn:microsoft.com/office/officeart/2005/8/layout/vList2"/>
    <dgm:cxn modelId="{0CB2A88B-35CB-4560-8620-AE2BBACDB6E5}" type="presParOf" srcId="{A1FB3244-1ED2-4F2F-8876-74F0A83AE4E1}" destId="{9BE4DCD8-0C3C-4858-8DB9-20F908B888A6}" srcOrd="2" destOrd="0" presId="urn:microsoft.com/office/officeart/2005/8/layout/vList2"/>
    <dgm:cxn modelId="{B97FBEBF-C0EF-4AAE-925B-18D7B1E39B39}" type="presParOf" srcId="{A1FB3244-1ED2-4F2F-8876-74F0A83AE4E1}" destId="{D127C47B-B8B7-4C94-81B1-F0574FDA60D2}" srcOrd="3" destOrd="0" presId="urn:microsoft.com/office/officeart/2005/8/layout/vList2"/>
    <dgm:cxn modelId="{9DE8D131-8DE4-445B-8565-AD63BB846C7A}" type="presParOf" srcId="{A1FB3244-1ED2-4F2F-8876-74F0A83AE4E1}" destId="{A5EF2C68-47D4-4229-AB40-03C6921E8E38}" srcOrd="4" destOrd="0" presId="urn:microsoft.com/office/officeart/2005/8/layout/vList2"/>
    <dgm:cxn modelId="{29C25C95-F9AA-4576-97DC-E6F1BAD9C1FB}" type="presParOf" srcId="{A1FB3244-1ED2-4F2F-8876-74F0A83AE4E1}" destId="{7D4C3308-A998-4927-AD79-B87CE8FDC36C}" srcOrd="5" destOrd="0" presId="urn:microsoft.com/office/officeart/2005/8/layout/vList2"/>
    <dgm:cxn modelId="{FDA10BBB-8BA4-4646-87E0-B9B12BE86573}" type="presParOf" srcId="{A1FB3244-1ED2-4F2F-8876-74F0A83AE4E1}" destId="{17564433-878D-47E3-8127-A614C4E8043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C4BA32-B444-49C3-B6C2-63BE1F269D73}" type="doc">
      <dgm:prSet loTypeId="urn:diagrams.loki3.com/BracketList" loCatId="list" qsTypeId="urn:microsoft.com/office/officeart/2005/8/quickstyle/simple1" qsCatId="simple" csTypeId="urn:microsoft.com/office/officeart/2005/8/colors/accent1_2#2" csCatId="accent1" phldr="1"/>
      <dgm:spPr/>
      <dgm:t>
        <a:bodyPr/>
        <a:lstStyle/>
        <a:p>
          <a:endParaRPr lang="en-US"/>
        </a:p>
      </dgm:t>
    </dgm:pt>
    <dgm:pt modelId="{03C8B0A9-02E3-4223-8F06-A387AD6A2D65}" type="pres">
      <dgm:prSet presAssocID="{BBC4BA32-B444-49C3-B6C2-63BE1F269D73}" presName="Name0" presStyleCnt="0">
        <dgm:presLayoutVars>
          <dgm:dir/>
          <dgm:animLvl val="lvl"/>
          <dgm:resizeHandles val="exact"/>
        </dgm:presLayoutVars>
      </dgm:prSet>
      <dgm:spPr/>
    </dgm:pt>
  </dgm:ptLst>
  <dgm:cxnLst>
    <dgm:cxn modelId="{08F4E79E-3326-423E-9BAE-E7626C1C67BD}" type="presOf" srcId="{BBC4BA32-B444-49C3-B6C2-63BE1F269D73}" destId="{03C8B0A9-02E3-4223-8F06-A387AD6A2D65}" srcOrd="0"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C4BA32-B444-49C3-B6C2-63BE1F269D73}" type="doc">
      <dgm:prSet loTypeId="urn:diagrams.loki3.com/BracketList" loCatId="list" qsTypeId="urn:microsoft.com/office/officeart/2005/8/quickstyle/simple1" qsCatId="simple" csTypeId="urn:microsoft.com/office/officeart/2005/8/colors/accent1_2#2" csCatId="accent1" phldr="1"/>
      <dgm:spPr/>
      <dgm:t>
        <a:bodyPr/>
        <a:lstStyle/>
        <a:p>
          <a:endParaRPr lang="en-US"/>
        </a:p>
      </dgm:t>
    </dgm:pt>
    <dgm:pt modelId="{03C8B0A9-02E3-4223-8F06-A387AD6A2D65}" type="pres">
      <dgm:prSet presAssocID="{BBC4BA32-B444-49C3-B6C2-63BE1F269D73}" presName="Name0" presStyleCnt="0">
        <dgm:presLayoutVars>
          <dgm:dir/>
          <dgm:animLvl val="lvl"/>
          <dgm:resizeHandles val="exact"/>
        </dgm:presLayoutVars>
      </dgm:prSet>
      <dgm:spPr/>
    </dgm:pt>
  </dgm:ptLst>
  <dgm:cxnLst>
    <dgm:cxn modelId="{08F4E79E-3326-423E-9BAE-E7626C1C67BD}" type="presOf" srcId="{BBC4BA32-B444-49C3-B6C2-63BE1F269D73}" destId="{03C8B0A9-02E3-4223-8F06-A387AD6A2D65}" srcOrd="0"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BC4BA32-B444-49C3-B6C2-63BE1F269D73}" type="doc">
      <dgm:prSet loTypeId="urn:diagrams.loki3.com/BracketList" loCatId="list" qsTypeId="urn:microsoft.com/office/officeart/2005/8/quickstyle/simple1" qsCatId="simple" csTypeId="urn:microsoft.com/office/officeart/2005/8/colors/accent1_2#2" csCatId="accent1" phldr="1"/>
      <dgm:spPr/>
      <dgm:t>
        <a:bodyPr/>
        <a:lstStyle/>
        <a:p>
          <a:endParaRPr lang="en-US"/>
        </a:p>
      </dgm:t>
    </dgm:pt>
    <dgm:pt modelId="{03C8B0A9-02E3-4223-8F06-A387AD6A2D65}" type="pres">
      <dgm:prSet presAssocID="{BBC4BA32-B444-49C3-B6C2-63BE1F269D73}" presName="Name0" presStyleCnt="0">
        <dgm:presLayoutVars>
          <dgm:dir/>
          <dgm:animLvl val="lvl"/>
          <dgm:resizeHandles val="exact"/>
        </dgm:presLayoutVars>
      </dgm:prSet>
      <dgm:spPr/>
    </dgm:pt>
  </dgm:ptLst>
  <dgm:cxnLst>
    <dgm:cxn modelId="{08F4E79E-3326-423E-9BAE-E7626C1C67BD}" type="presOf" srcId="{BBC4BA32-B444-49C3-B6C2-63BE1F269D73}" destId="{03C8B0A9-02E3-4223-8F06-A387AD6A2D65}" srcOrd="0"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B78915-D2AB-4EAA-ADDF-FE6F84DF3FA2}">
      <dsp:nvSpPr>
        <dsp:cNvPr id="0" name=""/>
        <dsp:cNvSpPr/>
      </dsp:nvSpPr>
      <dsp:spPr>
        <a:xfrm>
          <a:off x="0" y="95182"/>
          <a:ext cx="7886700" cy="7423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At St Peter’s Primary School, we are committed to offering an inclusive curriculum to all our pupils, whatever their needs or abilities. We aim to ensure that all our learners have access to a broad and balanced curriculum, supporting the development of the whole child.</a:t>
          </a:r>
          <a:endParaRPr lang="en-US" sz="1200" kern="1200"/>
        </a:p>
      </dsp:txBody>
      <dsp:txXfrm>
        <a:off x="36239" y="131421"/>
        <a:ext cx="7814222" cy="669886"/>
      </dsp:txXfrm>
    </dsp:sp>
    <dsp:sp modelId="{9BE4DCD8-0C3C-4858-8DB9-20F908B888A6}">
      <dsp:nvSpPr>
        <dsp:cNvPr id="0" name=""/>
        <dsp:cNvSpPr/>
      </dsp:nvSpPr>
      <dsp:spPr>
        <a:xfrm>
          <a:off x="0" y="872107"/>
          <a:ext cx="7886700" cy="7423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We </a:t>
          </a:r>
          <a:r>
            <a:rPr lang="en-US" sz="1200" kern="1200" dirty="0" err="1"/>
            <a:t>recognise</a:t>
          </a:r>
          <a:r>
            <a:rPr lang="en-US" sz="1200" kern="1200" dirty="0"/>
            <a:t> that children are individuals who learn in different ways, and that some children need additional differentiated approaches beyond what is normally provided as part of quality first teaching in our classrooms. Some children need additional support because:</a:t>
          </a:r>
        </a:p>
      </dsp:txBody>
      <dsp:txXfrm>
        <a:off x="36239" y="908346"/>
        <a:ext cx="7814222" cy="669886"/>
      </dsp:txXfrm>
    </dsp:sp>
    <dsp:sp modelId="{A5EF2C68-47D4-4229-AB40-03C6921E8E38}">
      <dsp:nvSpPr>
        <dsp:cNvPr id="0" name=""/>
        <dsp:cNvSpPr/>
      </dsp:nvSpPr>
      <dsp:spPr>
        <a:xfrm>
          <a:off x="0" y="1649032"/>
          <a:ext cx="7886700" cy="7423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 	They have a significantly greater difficulty in learning than the majority of children of the same age.</a:t>
          </a:r>
        </a:p>
        <a:p>
          <a:pPr marL="0" lvl="0" indent="0" algn="l" defTabSz="533400">
            <a:lnSpc>
              <a:spcPct val="90000"/>
            </a:lnSpc>
            <a:spcBef>
              <a:spcPct val="0"/>
            </a:spcBef>
            <a:spcAft>
              <a:spcPct val="35000"/>
            </a:spcAft>
            <a:buNone/>
          </a:pPr>
          <a:r>
            <a:rPr lang="en-US" sz="1200" kern="1200" dirty="0"/>
            <a:t>. 	They have a disability as defined under the Equality Act, affecting their ability to access and benefit from the 	educational opportunities generally enjoyed by children of the same age.</a:t>
          </a:r>
        </a:p>
      </dsp:txBody>
      <dsp:txXfrm>
        <a:off x="36239" y="1685271"/>
        <a:ext cx="7814222" cy="669886"/>
      </dsp:txXfrm>
    </dsp:sp>
    <dsp:sp modelId="{17564433-878D-47E3-8127-A614C4E8043A}">
      <dsp:nvSpPr>
        <dsp:cNvPr id="0" name=""/>
        <dsp:cNvSpPr/>
      </dsp:nvSpPr>
      <dsp:spPr>
        <a:xfrm>
          <a:off x="0" y="2425957"/>
          <a:ext cx="7886700" cy="7423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t>The Special Education Needs Co-Ordinator/ Deputy Designated Safeguarding Lead at St Peter’s is Miss Sarah McKenzie. You can find our full Local Offer on our school website.</a:t>
          </a:r>
        </a:p>
      </dsp:txBody>
      <dsp:txXfrm>
        <a:off x="36239" y="2462196"/>
        <a:ext cx="7814222" cy="6698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14D114-5295-4628-90D2-DB789E4029CD}" type="datetimeFigureOut">
              <a:rPr lang="en-GB" smtClean="0"/>
              <a:t>14/09/2026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C29617-0A18-4DC2-A10F-A3BAF3285214}" type="slidenum">
              <a:rPr lang="en-GB" smtClean="0"/>
              <a:t>‹#›</a:t>
            </a:fld>
            <a:endParaRPr lang="en-GB"/>
          </a:p>
        </p:txBody>
      </p:sp>
    </p:spTree>
    <p:extLst>
      <p:ext uri="{BB962C8B-B14F-4D97-AF65-F5344CB8AC3E}">
        <p14:creationId xmlns:p14="http://schemas.microsoft.com/office/powerpoint/2010/main" val="4069439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14</a:t>
            </a:fld>
            <a:endParaRPr lang="en-GB"/>
          </a:p>
        </p:txBody>
      </p:sp>
    </p:spTree>
    <p:extLst>
      <p:ext uri="{BB962C8B-B14F-4D97-AF65-F5344CB8AC3E}">
        <p14:creationId xmlns:p14="http://schemas.microsoft.com/office/powerpoint/2010/main" val="2657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5E45A-9F84-2F25-5F82-4694D658A9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6797D8-02DF-1FE9-25C9-B114CA69A9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5B5FDD-6A17-B1C6-77EA-A1314B353B0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0D7817A-ADFD-8898-B3ED-BE2369EEB5E2}"/>
              </a:ext>
            </a:extLst>
          </p:cNvPr>
          <p:cNvSpPr>
            <a:spLocks noGrp="1"/>
          </p:cNvSpPr>
          <p:nvPr>
            <p:ph type="sldNum" sz="quarter" idx="10"/>
          </p:nvPr>
        </p:nvSpPr>
        <p:spPr/>
        <p:txBody>
          <a:bodyPr/>
          <a:lstStyle/>
          <a:p>
            <a:fld id="{9BC29617-0A18-4DC2-A10F-A3BAF3285214}" type="slidenum">
              <a:rPr lang="en-GB" smtClean="0"/>
              <a:t>15</a:t>
            </a:fld>
            <a:endParaRPr lang="en-GB"/>
          </a:p>
        </p:txBody>
      </p:sp>
    </p:spTree>
    <p:extLst>
      <p:ext uri="{BB962C8B-B14F-4D97-AF65-F5344CB8AC3E}">
        <p14:creationId xmlns:p14="http://schemas.microsoft.com/office/powerpoint/2010/main" val="885428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20</a:t>
            </a:fld>
            <a:endParaRPr lang="en-GB"/>
          </a:p>
        </p:txBody>
      </p:sp>
    </p:spTree>
    <p:extLst>
      <p:ext uri="{BB962C8B-B14F-4D97-AF65-F5344CB8AC3E}">
        <p14:creationId xmlns:p14="http://schemas.microsoft.com/office/powerpoint/2010/main" val="1153841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21</a:t>
            </a:fld>
            <a:endParaRPr lang="en-GB"/>
          </a:p>
        </p:txBody>
      </p:sp>
    </p:spTree>
    <p:extLst>
      <p:ext uri="{BB962C8B-B14F-4D97-AF65-F5344CB8AC3E}">
        <p14:creationId xmlns:p14="http://schemas.microsoft.com/office/powerpoint/2010/main" val="1152624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22</a:t>
            </a:fld>
            <a:endParaRPr lang="en-GB"/>
          </a:p>
        </p:txBody>
      </p:sp>
    </p:spTree>
    <p:extLst>
      <p:ext uri="{BB962C8B-B14F-4D97-AF65-F5344CB8AC3E}">
        <p14:creationId xmlns:p14="http://schemas.microsoft.com/office/powerpoint/2010/main" val="1990205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23</a:t>
            </a:fld>
            <a:endParaRPr lang="en-GB"/>
          </a:p>
        </p:txBody>
      </p:sp>
    </p:spTree>
    <p:extLst>
      <p:ext uri="{BB962C8B-B14F-4D97-AF65-F5344CB8AC3E}">
        <p14:creationId xmlns:p14="http://schemas.microsoft.com/office/powerpoint/2010/main" val="2238226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24</a:t>
            </a:fld>
            <a:endParaRPr lang="en-GB"/>
          </a:p>
        </p:txBody>
      </p:sp>
    </p:spTree>
    <p:extLst>
      <p:ext uri="{BB962C8B-B14F-4D97-AF65-F5344CB8AC3E}">
        <p14:creationId xmlns:p14="http://schemas.microsoft.com/office/powerpoint/2010/main" val="2301735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25</a:t>
            </a:fld>
            <a:endParaRPr lang="en-GB"/>
          </a:p>
        </p:txBody>
      </p:sp>
    </p:spTree>
    <p:extLst>
      <p:ext uri="{BB962C8B-B14F-4D97-AF65-F5344CB8AC3E}">
        <p14:creationId xmlns:p14="http://schemas.microsoft.com/office/powerpoint/2010/main" val="478594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26</a:t>
            </a:fld>
            <a:endParaRPr lang="en-GB"/>
          </a:p>
        </p:txBody>
      </p:sp>
    </p:spTree>
    <p:extLst>
      <p:ext uri="{BB962C8B-B14F-4D97-AF65-F5344CB8AC3E}">
        <p14:creationId xmlns:p14="http://schemas.microsoft.com/office/powerpoint/2010/main" val="11947545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C29617-0A18-4DC2-A10F-A3BAF3285214}" type="slidenum">
              <a:rPr lang="en-GB" smtClean="0"/>
              <a:t>27</a:t>
            </a:fld>
            <a:endParaRPr lang="en-GB"/>
          </a:p>
        </p:txBody>
      </p:sp>
    </p:spTree>
    <p:extLst>
      <p:ext uri="{BB962C8B-B14F-4D97-AF65-F5344CB8AC3E}">
        <p14:creationId xmlns:p14="http://schemas.microsoft.com/office/powerpoint/2010/main" val="1125693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38292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19651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478BEE-49AD-4170-BF64-661D241888F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04290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478BEE-49AD-4170-BF64-661D241888F3}"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569727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478BEE-49AD-4170-BF64-661D241888F3}"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74420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478BEE-49AD-4170-BF64-661D241888F3}"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278023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78BEE-49AD-4170-BF64-661D241888F3}"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938926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170982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15704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409392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20275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70C0"/>
            </a:gs>
            <a:gs pos="91000">
              <a:schemeClr val="accent1">
                <a:tint val="44500"/>
                <a:satMod val="160000"/>
              </a:schemeClr>
            </a:gs>
            <a:gs pos="100000">
              <a:schemeClr val="accent1">
                <a:tint val="23500"/>
                <a:satMod val="160000"/>
              </a:schemeClr>
            </a:gs>
          </a:gsLst>
          <a:lin ang="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78BEE-49AD-4170-BF64-661D241888F3}" type="datetimeFigureOut">
              <a:rPr lang="en-GB" smtClean="0"/>
              <a:t>14/09/2026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25082-9967-4D09-AB34-E2D6E6195B37}" type="slidenum">
              <a:rPr lang="en-GB" smtClean="0"/>
              <a:t>‹#›</a:t>
            </a:fld>
            <a:endParaRPr lang="en-GB"/>
          </a:p>
        </p:txBody>
      </p:sp>
    </p:spTree>
    <p:extLst>
      <p:ext uri="{BB962C8B-B14F-4D97-AF65-F5344CB8AC3E}">
        <p14:creationId xmlns:p14="http://schemas.microsoft.com/office/powerpoint/2010/main" val="187741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9.emf"/><Relationship Id="rId4" Type="http://schemas.openxmlformats.org/officeDocument/2006/relationships/image" Target="../media/image28.emf"/></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2.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7.xml"/><Relationship Id="rId5" Type="http://schemas.openxmlformats.org/officeDocument/2006/relationships/tags" Target="../tags/tag6.xml"/><Relationship Id="rId4" Type="http://schemas.openxmlformats.org/officeDocument/2006/relationships/tags" Target="../tags/tag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437112"/>
            <a:ext cx="7772400" cy="1470025"/>
          </a:xfrm>
        </p:spPr>
        <p:txBody>
          <a:bodyPr/>
          <a:lstStyle/>
          <a:p>
            <a:r>
              <a:rPr lang="en-GB" dirty="0"/>
              <a:t>Meet the Teacher</a:t>
            </a:r>
          </a:p>
        </p:txBody>
      </p:sp>
      <p:sp>
        <p:nvSpPr>
          <p:cNvPr id="3" name="Subtitle 2"/>
          <p:cNvSpPr>
            <a:spLocks noGrp="1"/>
          </p:cNvSpPr>
          <p:nvPr>
            <p:ph type="subTitle" idx="1"/>
          </p:nvPr>
        </p:nvSpPr>
        <p:spPr>
          <a:xfrm>
            <a:off x="1371600" y="5517232"/>
            <a:ext cx="6400800" cy="1752600"/>
          </a:xfrm>
        </p:spPr>
        <p:txBody>
          <a:bodyPr/>
          <a:lstStyle/>
          <a:p>
            <a:r>
              <a:rPr lang="en-GB" dirty="0">
                <a:solidFill>
                  <a:schemeClr val="tx1"/>
                </a:solidFill>
              </a:rPr>
              <a:t>Welcome to Reception</a:t>
            </a:r>
          </a:p>
          <a:p>
            <a:r>
              <a:rPr lang="en-GB" dirty="0">
                <a:solidFill>
                  <a:schemeClr val="tx1"/>
                </a:solidFill>
              </a:rPr>
              <a:t>Mrs Mills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548680"/>
            <a:ext cx="7639050" cy="3057525"/>
          </a:xfrm>
          <a:prstGeom prst="rect">
            <a:avLst/>
          </a:prstGeom>
        </p:spPr>
      </p:pic>
    </p:spTree>
    <p:extLst>
      <p:ext uri="{BB962C8B-B14F-4D97-AF65-F5344CB8AC3E}">
        <p14:creationId xmlns:p14="http://schemas.microsoft.com/office/powerpoint/2010/main" val="1390415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141133"/>
            <a:ext cx="7920880" cy="2431435"/>
          </a:xfrm>
          <a:prstGeom prst="rect">
            <a:avLst/>
          </a:prstGeom>
        </p:spPr>
        <p:txBody>
          <a:bodyPr wrap="square">
            <a:spAutoFit/>
          </a:bodyPr>
          <a:lstStyle/>
          <a:p>
            <a:pPr algn="ctr"/>
            <a:r>
              <a:rPr lang="en-GB" sz="4000" b="1" dirty="0"/>
              <a:t>Questions</a:t>
            </a:r>
          </a:p>
          <a:p>
            <a:pPr algn="ctr"/>
            <a:endParaRPr lang="en-GB" sz="2800" dirty="0"/>
          </a:p>
          <a:p>
            <a:pPr algn="ctr"/>
            <a:r>
              <a:rPr lang="en-GB" sz="2800" dirty="0"/>
              <a:t>Welcome to Reception </a:t>
            </a:r>
            <a:r>
              <a:rPr lang="en-GB" sz="2800" dirty="0">
                <a:sym typeface="Wingdings" panose="05000000000000000000" pitchFamily="2" charset="2"/>
              </a:rPr>
              <a:t> </a:t>
            </a:r>
            <a:endParaRPr lang="en-GB" sz="2800" dirty="0"/>
          </a:p>
          <a:p>
            <a:pPr algn="ctr"/>
            <a:r>
              <a:rPr lang="en-GB" sz="2800" dirty="0"/>
              <a:t>If you have any questions, we will answer them at the end of the session.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28" y="1"/>
            <a:ext cx="3139868" cy="1256730"/>
          </a:xfrm>
          <a:prstGeom prst="rect">
            <a:avLst/>
          </a:prstGeom>
        </p:spPr>
      </p:pic>
    </p:spTree>
    <p:extLst>
      <p:ext uri="{BB962C8B-B14F-4D97-AF65-F5344CB8AC3E}">
        <p14:creationId xmlns:p14="http://schemas.microsoft.com/office/powerpoint/2010/main" val="10072086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996"/>
            <a:ext cx="3139868" cy="1256730"/>
          </a:xfrm>
          <a:prstGeom prst="rect">
            <a:avLst/>
          </a:prstGeom>
        </p:spPr>
      </p:pic>
      <p:pic>
        <p:nvPicPr>
          <p:cNvPr id="4" name="Picture 3">
            <a:extLst>
              <a:ext uri="{FF2B5EF4-FFF2-40B4-BE49-F238E27FC236}">
                <a16:creationId xmlns:a16="http://schemas.microsoft.com/office/drawing/2014/main" id="{D9D81AD6-BC7E-8F9B-C5FD-ECA6E723E168}"/>
              </a:ext>
            </a:extLst>
          </p:cNvPr>
          <p:cNvPicPr>
            <a:picLocks noChangeAspect="1"/>
          </p:cNvPicPr>
          <p:nvPr/>
        </p:nvPicPr>
        <p:blipFill>
          <a:blip r:embed="rId3"/>
          <a:stretch>
            <a:fillRect/>
          </a:stretch>
        </p:blipFill>
        <p:spPr>
          <a:xfrm>
            <a:off x="1259632" y="1556792"/>
            <a:ext cx="6782078" cy="4752528"/>
          </a:xfrm>
          <a:prstGeom prst="rect">
            <a:avLst/>
          </a:prstGeom>
        </p:spPr>
      </p:pic>
    </p:spTree>
    <p:extLst>
      <p:ext uri="{BB962C8B-B14F-4D97-AF65-F5344CB8AC3E}">
        <p14:creationId xmlns:p14="http://schemas.microsoft.com/office/powerpoint/2010/main" val="513761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6120680"/>
          </a:xfrm>
        </p:spPr>
        <p:txBody>
          <a:bodyPr>
            <a:normAutofit fontScale="90000"/>
          </a:bodyPr>
          <a:lstStyle/>
          <a:p>
            <a:pPr algn="l"/>
            <a:br>
              <a:rPr lang="en-GB" sz="2700" dirty="0"/>
            </a:br>
            <a:br>
              <a:rPr lang="en-GB" sz="2700" dirty="0"/>
            </a:br>
            <a:br>
              <a:rPr lang="en-GB" sz="2700" dirty="0"/>
            </a:br>
            <a:br>
              <a:rPr lang="en-GB" sz="2700" dirty="0"/>
            </a:br>
            <a:r>
              <a:rPr lang="en-GB" sz="2700" dirty="0"/>
              <a:t>Class Teacher: </a:t>
            </a:r>
            <a:br>
              <a:rPr lang="en-GB" sz="2700" dirty="0"/>
            </a:br>
            <a:r>
              <a:rPr lang="en-GB" sz="2700" dirty="0"/>
              <a:t>Mrs Mills</a:t>
            </a:r>
            <a:br>
              <a:rPr lang="en-GB" sz="2700" dirty="0"/>
            </a:br>
            <a:br>
              <a:rPr lang="en-GB" sz="2700" dirty="0"/>
            </a:br>
            <a:r>
              <a:rPr lang="en-GB" sz="2700" dirty="0"/>
              <a:t>Teaching Assistant: </a:t>
            </a:r>
            <a:br>
              <a:rPr lang="en-GB" sz="2700" dirty="0"/>
            </a:br>
            <a:r>
              <a:rPr lang="en-GB" sz="2700" dirty="0"/>
              <a:t>Miss Daly (Mon – Fri) </a:t>
            </a:r>
            <a:br>
              <a:rPr lang="en-GB" sz="2700" dirty="0"/>
            </a:br>
            <a:r>
              <a:rPr lang="en-GB" sz="2700" dirty="0"/>
              <a:t>Mrs Russel in Miss Daly’s absence</a:t>
            </a:r>
            <a:br>
              <a:rPr lang="en-GB" sz="2700" dirty="0"/>
            </a:br>
            <a:br>
              <a:rPr lang="en-GB" sz="2700" dirty="0"/>
            </a:br>
            <a:br>
              <a:rPr lang="en-GB" sz="4000" dirty="0"/>
            </a:br>
            <a:br>
              <a:rPr lang="en-GB" sz="4000" dirty="0"/>
            </a:b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1" y="24586"/>
            <a:ext cx="3139868" cy="1256730"/>
          </a:xfrm>
          <a:prstGeom prst="rect">
            <a:avLst/>
          </a:prstGeom>
        </p:spPr>
      </p:pic>
      <p:pic>
        <p:nvPicPr>
          <p:cNvPr id="5" name="Picture 4">
            <a:extLst>
              <a:ext uri="{FF2B5EF4-FFF2-40B4-BE49-F238E27FC236}">
                <a16:creationId xmlns:a16="http://schemas.microsoft.com/office/drawing/2014/main" id="{A4423C1C-F178-A1D7-05DA-2C03485B0BBD}"/>
              </a:ext>
            </a:extLst>
          </p:cNvPr>
          <p:cNvPicPr>
            <a:picLocks noChangeAspect="1"/>
          </p:cNvPicPr>
          <p:nvPr/>
        </p:nvPicPr>
        <p:blipFill>
          <a:blip r:embed="rId3"/>
          <a:stretch>
            <a:fillRect/>
          </a:stretch>
        </p:blipFill>
        <p:spPr>
          <a:xfrm>
            <a:off x="5004048" y="969328"/>
            <a:ext cx="3261048" cy="4919343"/>
          </a:xfrm>
          <a:prstGeom prst="rect">
            <a:avLst/>
          </a:prstGeom>
        </p:spPr>
      </p:pic>
    </p:spTree>
    <p:extLst>
      <p:ext uri="{BB962C8B-B14F-4D97-AF65-F5344CB8AC3E}">
        <p14:creationId xmlns:p14="http://schemas.microsoft.com/office/powerpoint/2010/main" val="617101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140968"/>
            <a:ext cx="8712968" cy="1143000"/>
          </a:xfrm>
        </p:spPr>
        <p:txBody>
          <a:bodyPr>
            <a:normAutofit fontScale="90000"/>
          </a:bodyPr>
          <a:lstStyle/>
          <a:p>
            <a:r>
              <a:rPr lang="en-GB" b="1" u="sng" dirty="0"/>
              <a:t>PE</a:t>
            </a:r>
            <a:br>
              <a:rPr lang="en-GB" dirty="0"/>
            </a:br>
            <a:r>
              <a:rPr lang="en-GB" dirty="0"/>
              <a:t>Tuesday &amp; Thursday</a:t>
            </a:r>
            <a:br>
              <a:rPr lang="en-GB" dirty="0"/>
            </a:br>
            <a:r>
              <a:rPr lang="en-GB" dirty="0"/>
              <a:t>Children must wear their PE kits to school on PE days. </a:t>
            </a:r>
            <a:br>
              <a:rPr lang="en-GB" dirty="0"/>
            </a:br>
            <a:r>
              <a:rPr lang="en-GB" dirty="0"/>
              <a:t>Some sessions will be outside, so make sure they have appropriate kit on.</a:t>
            </a:r>
            <a:br>
              <a:rPr lang="en-GB" dirty="0"/>
            </a:br>
            <a:br>
              <a:rPr lang="en-GB" dirty="0"/>
            </a:b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3" y="0"/>
            <a:ext cx="3139868" cy="1256730"/>
          </a:xfrm>
          <a:prstGeom prst="rect">
            <a:avLst/>
          </a:prstGeom>
        </p:spPr>
      </p:pic>
    </p:spTree>
    <p:extLst>
      <p:ext uri="{BB962C8B-B14F-4D97-AF65-F5344CB8AC3E}">
        <p14:creationId xmlns:p14="http://schemas.microsoft.com/office/powerpoint/2010/main" val="2309657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9706A-B07C-2FB7-B318-B4E556363D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C0176E-F586-31FC-E4D5-5E4C26C7F02B}"/>
              </a:ext>
            </a:extLst>
          </p:cNvPr>
          <p:cNvSpPr>
            <a:spLocks noGrp="1"/>
          </p:cNvSpPr>
          <p:nvPr>
            <p:ph type="title"/>
          </p:nvPr>
        </p:nvSpPr>
        <p:spPr>
          <a:xfrm>
            <a:off x="215516" y="3573016"/>
            <a:ext cx="8712968" cy="1143000"/>
          </a:xfrm>
        </p:spPr>
        <p:txBody>
          <a:bodyPr>
            <a:normAutofit fontScale="90000"/>
          </a:bodyPr>
          <a:lstStyle/>
          <a:p>
            <a:r>
              <a:rPr lang="en-GB" b="1" u="sng" dirty="0"/>
              <a:t>General</a:t>
            </a:r>
            <a:br>
              <a:rPr lang="en-GB" dirty="0"/>
            </a:br>
            <a:r>
              <a:rPr lang="en-GB" dirty="0"/>
              <a:t>Water only in water bottles.</a:t>
            </a:r>
            <a:br>
              <a:rPr lang="en-GB" dirty="0"/>
            </a:br>
            <a:r>
              <a:rPr lang="en-GB" dirty="0"/>
              <a:t>Long hair tied back.</a:t>
            </a:r>
            <a:br>
              <a:rPr lang="en-GB" dirty="0"/>
            </a:br>
            <a:r>
              <a:rPr lang="en-GB" dirty="0"/>
              <a:t>Urgent messages to the office.</a:t>
            </a:r>
            <a:br>
              <a:rPr lang="en-GB" dirty="0"/>
            </a:br>
            <a:r>
              <a:rPr lang="en-GB" dirty="0"/>
              <a:t>Speak to us at the end of the day not at drop off.</a:t>
            </a:r>
            <a:br>
              <a:rPr lang="en-GB" dirty="0"/>
            </a:br>
            <a:r>
              <a:rPr lang="en-GB" dirty="0"/>
              <a:t>Wave at us when your child is at the front of the line.</a:t>
            </a:r>
            <a:br>
              <a:rPr lang="en-GB" dirty="0"/>
            </a:br>
            <a:endParaRPr lang="en-GB" dirty="0"/>
          </a:p>
        </p:txBody>
      </p:sp>
      <p:pic>
        <p:nvPicPr>
          <p:cNvPr id="4" name="Picture 3">
            <a:extLst>
              <a:ext uri="{FF2B5EF4-FFF2-40B4-BE49-F238E27FC236}">
                <a16:creationId xmlns:a16="http://schemas.microsoft.com/office/drawing/2014/main" id="{D0BA4059-ACFE-0224-59B2-ED54C15177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3" y="0"/>
            <a:ext cx="3139868" cy="1256730"/>
          </a:xfrm>
          <a:prstGeom prst="rect">
            <a:avLst/>
          </a:prstGeom>
        </p:spPr>
      </p:pic>
    </p:spTree>
    <p:extLst>
      <p:ext uri="{BB962C8B-B14F-4D97-AF65-F5344CB8AC3E}">
        <p14:creationId xmlns:p14="http://schemas.microsoft.com/office/powerpoint/2010/main" val="768843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13F97-28E4-1316-AC17-BE716E12F17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C403D05-164B-53F0-1545-290FC5732A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3" y="0"/>
            <a:ext cx="3139868" cy="1256730"/>
          </a:xfrm>
          <a:prstGeom prst="rect">
            <a:avLst/>
          </a:prstGeom>
        </p:spPr>
      </p:pic>
      <p:sp>
        <p:nvSpPr>
          <p:cNvPr id="5" name="Title 4">
            <a:extLst>
              <a:ext uri="{FF2B5EF4-FFF2-40B4-BE49-F238E27FC236}">
                <a16:creationId xmlns:a16="http://schemas.microsoft.com/office/drawing/2014/main" id="{B193F242-85CE-AFC1-C481-4CA008E6DD68}"/>
              </a:ext>
            </a:extLst>
          </p:cNvPr>
          <p:cNvSpPr>
            <a:spLocks noGrp="1"/>
          </p:cNvSpPr>
          <p:nvPr>
            <p:ph type="title"/>
          </p:nvPr>
        </p:nvSpPr>
        <p:spPr/>
        <p:txBody>
          <a:bodyPr>
            <a:normAutofit fontScale="90000"/>
          </a:bodyPr>
          <a:lstStyle/>
          <a:p>
            <a:r>
              <a:rPr lang="en-GB" dirty="0"/>
              <a:t>                       Reuse stained shirts or                        		buy second hand</a:t>
            </a:r>
          </a:p>
        </p:txBody>
      </p:sp>
      <p:pic>
        <p:nvPicPr>
          <p:cNvPr id="7" name="Picture 6">
            <a:extLst>
              <a:ext uri="{FF2B5EF4-FFF2-40B4-BE49-F238E27FC236}">
                <a16:creationId xmlns:a16="http://schemas.microsoft.com/office/drawing/2014/main" id="{3C1FF0BC-6AA1-7640-892D-9AC70D7B6E39}"/>
              </a:ext>
            </a:extLst>
          </p:cNvPr>
          <p:cNvPicPr>
            <a:picLocks noChangeAspect="1"/>
          </p:cNvPicPr>
          <p:nvPr/>
        </p:nvPicPr>
        <p:blipFill>
          <a:blip r:embed="rId3"/>
          <a:stretch>
            <a:fillRect/>
          </a:stretch>
        </p:blipFill>
        <p:spPr>
          <a:xfrm>
            <a:off x="-19131" y="1413269"/>
            <a:ext cx="9163131" cy="5064976"/>
          </a:xfrm>
          <a:prstGeom prst="rect">
            <a:avLst/>
          </a:prstGeom>
        </p:spPr>
      </p:pic>
    </p:spTree>
    <p:extLst>
      <p:ext uri="{BB962C8B-B14F-4D97-AF65-F5344CB8AC3E}">
        <p14:creationId xmlns:p14="http://schemas.microsoft.com/office/powerpoint/2010/main" val="692800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068960"/>
            <a:ext cx="8229600" cy="1143000"/>
          </a:xfrm>
        </p:spPr>
        <p:txBody>
          <a:bodyPr>
            <a:normAutofit fontScale="90000"/>
          </a:bodyPr>
          <a:lstStyle/>
          <a:p>
            <a:r>
              <a:rPr lang="en-GB" b="1" u="sng" dirty="0"/>
              <a:t>Reading books and records</a:t>
            </a:r>
            <a:br>
              <a:rPr lang="en-GB" b="1" u="sng" dirty="0"/>
            </a:br>
            <a:br>
              <a:rPr lang="en-GB" sz="3100" dirty="0"/>
            </a:br>
            <a:r>
              <a:rPr lang="en-GB" sz="3100" dirty="0"/>
              <a:t>Reading books are matched to your child’s phonetical knowledge. Reading books and records will be collected in on a Thursday and sent home on a Friday.   </a:t>
            </a:r>
            <a:br>
              <a:rPr lang="en-GB" sz="3100" dirty="0"/>
            </a:br>
            <a:br>
              <a:rPr lang="en-GB" sz="3100" dirty="0"/>
            </a:br>
            <a:r>
              <a:rPr lang="en-GB" sz="2000" b="1" dirty="0">
                <a:solidFill>
                  <a:srgbClr val="C00000"/>
                </a:solidFill>
              </a:rPr>
              <a:t>Please listen to your child read 3 times per week and comment/sign in their reading record. Please make sure your child brings in their reading book and record with them everyday. </a:t>
            </a:r>
            <a:br>
              <a:rPr lang="en-GB" sz="2700" dirty="0"/>
            </a:br>
            <a:br>
              <a:rPr lang="en-GB" sz="2700" dirty="0"/>
            </a:br>
            <a:r>
              <a:rPr lang="en-GB" sz="2700" dirty="0"/>
              <a:t>We would love to have some parent readers to come and read with our children once a week on a Thursday. </a:t>
            </a:r>
            <a:br>
              <a:rPr lang="en-GB" sz="2700" dirty="0"/>
            </a:br>
            <a:endParaRPr lang="en-GB" sz="2200"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116"/>
            <a:ext cx="3139868" cy="1256730"/>
          </a:xfrm>
          <a:prstGeom prst="rect">
            <a:avLst/>
          </a:prstGeom>
        </p:spPr>
      </p:pic>
    </p:spTree>
    <p:extLst>
      <p:ext uri="{BB962C8B-B14F-4D97-AF65-F5344CB8AC3E}">
        <p14:creationId xmlns:p14="http://schemas.microsoft.com/office/powerpoint/2010/main" val="3402074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80728"/>
            <a:ext cx="9036496" cy="4241188"/>
          </a:xfrm>
        </p:spPr>
        <p:txBody>
          <a:bodyPr>
            <a:noAutofit/>
          </a:bodyPr>
          <a:lstStyle/>
          <a:p>
            <a:r>
              <a:rPr lang="en-GB" sz="3600" b="1" u="sng" dirty="0"/>
              <a:t>Tapestry</a:t>
            </a:r>
            <a:br>
              <a:rPr lang="en-GB" sz="3600" b="1" u="sng" dirty="0"/>
            </a:br>
            <a:br>
              <a:rPr lang="en-GB" sz="3600" b="1" u="sng" dirty="0"/>
            </a:br>
            <a:r>
              <a:rPr lang="en-GB" sz="2400" dirty="0"/>
              <a:t>Children in Reception will have their activities recorded and published on Tapestry – an online Learning Journal. </a:t>
            </a:r>
            <a:br>
              <a:rPr lang="en-GB" sz="2400" dirty="0"/>
            </a:br>
            <a:r>
              <a:rPr lang="en-GB" sz="2400" dirty="0"/>
              <a:t>We will publish to individual accounts and whole class pieces when appropriate. </a:t>
            </a:r>
            <a:br>
              <a:rPr lang="en-GB" sz="2400" dirty="0"/>
            </a:br>
            <a:br>
              <a:rPr lang="en-GB" sz="2400" dirty="0"/>
            </a:br>
            <a:r>
              <a:rPr lang="en-GB" sz="2400" dirty="0"/>
              <a:t>If you have any issues logging into Tapestry please let us know. </a:t>
            </a:r>
            <a:br>
              <a:rPr lang="en-GB" sz="3600" b="1" u="sng" dirty="0"/>
            </a:br>
            <a:endParaRPr lang="en-GB" sz="1800"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116"/>
            <a:ext cx="3139868" cy="1256730"/>
          </a:xfrm>
          <a:prstGeom prst="rect">
            <a:avLst/>
          </a:prstGeom>
        </p:spPr>
      </p:pic>
      <p:pic>
        <p:nvPicPr>
          <p:cNvPr id="3" name="Picture 2"/>
          <p:cNvPicPr>
            <a:picLocks noChangeAspect="1"/>
          </p:cNvPicPr>
          <p:nvPr/>
        </p:nvPicPr>
        <p:blipFill rotWithShape="1">
          <a:blip r:embed="rId3"/>
          <a:srcRect l="55534" t="17516" r="21222" b="62797"/>
          <a:stretch/>
        </p:blipFill>
        <p:spPr>
          <a:xfrm>
            <a:off x="2699792" y="4797152"/>
            <a:ext cx="4032448" cy="1920213"/>
          </a:xfrm>
          <a:prstGeom prst="rect">
            <a:avLst/>
          </a:prstGeom>
        </p:spPr>
      </p:pic>
    </p:spTree>
    <p:extLst>
      <p:ext uri="{BB962C8B-B14F-4D97-AF65-F5344CB8AC3E}">
        <p14:creationId xmlns:p14="http://schemas.microsoft.com/office/powerpoint/2010/main" val="1304580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EB08E-806C-08F4-95B8-23BFB712753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2E3C37F-90D8-07AC-2062-A6753A7704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116"/>
            <a:ext cx="2762348" cy="1105628"/>
          </a:xfrm>
          <a:prstGeom prst="rect">
            <a:avLst/>
          </a:prstGeom>
        </p:spPr>
      </p:pic>
      <p:sp>
        <p:nvSpPr>
          <p:cNvPr id="5" name="Title 4">
            <a:extLst>
              <a:ext uri="{FF2B5EF4-FFF2-40B4-BE49-F238E27FC236}">
                <a16:creationId xmlns:a16="http://schemas.microsoft.com/office/drawing/2014/main" id="{CE209812-CD71-9E4F-31C0-2043059E1BF9}"/>
              </a:ext>
            </a:extLst>
          </p:cNvPr>
          <p:cNvSpPr>
            <a:spLocks noGrp="1"/>
          </p:cNvSpPr>
          <p:nvPr>
            <p:ph type="title"/>
          </p:nvPr>
        </p:nvSpPr>
        <p:spPr>
          <a:xfrm>
            <a:off x="457200" y="808766"/>
            <a:ext cx="8229600" cy="1143000"/>
          </a:xfrm>
        </p:spPr>
        <p:txBody>
          <a:bodyPr>
            <a:normAutofit fontScale="90000"/>
          </a:bodyPr>
          <a:lstStyle/>
          <a:p>
            <a:r>
              <a:rPr lang="en-GB" dirty="0"/>
              <a:t>Zones of Regulation</a:t>
            </a:r>
            <a:br>
              <a:rPr lang="en-GB" dirty="0"/>
            </a:br>
            <a:r>
              <a:rPr lang="en-GB" dirty="0"/>
              <a:t>All zones and emotions are ok!</a:t>
            </a:r>
          </a:p>
        </p:txBody>
      </p:sp>
      <p:pic>
        <p:nvPicPr>
          <p:cNvPr id="7" name="Picture 6">
            <a:extLst>
              <a:ext uri="{FF2B5EF4-FFF2-40B4-BE49-F238E27FC236}">
                <a16:creationId xmlns:a16="http://schemas.microsoft.com/office/drawing/2014/main" id="{0F029833-F2FF-4F35-0C7C-A334558D53CD}"/>
              </a:ext>
            </a:extLst>
          </p:cNvPr>
          <p:cNvPicPr>
            <a:picLocks noChangeAspect="1"/>
          </p:cNvPicPr>
          <p:nvPr/>
        </p:nvPicPr>
        <p:blipFill>
          <a:blip r:embed="rId3"/>
          <a:stretch>
            <a:fillRect/>
          </a:stretch>
        </p:blipFill>
        <p:spPr>
          <a:xfrm>
            <a:off x="1079612" y="1914394"/>
            <a:ext cx="7020780" cy="4346196"/>
          </a:xfrm>
          <a:prstGeom prst="rect">
            <a:avLst/>
          </a:prstGeom>
        </p:spPr>
      </p:pic>
    </p:spTree>
    <p:extLst>
      <p:ext uri="{BB962C8B-B14F-4D97-AF65-F5344CB8AC3E}">
        <p14:creationId xmlns:p14="http://schemas.microsoft.com/office/powerpoint/2010/main" val="3312084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67544" y="1686610"/>
            <a:ext cx="8229600" cy="1143000"/>
          </a:xfrm>
          <a:prstGeom prst="rect">
            <a:avLst/>
          </a:prstGeom>
        </p:spPr>
        <p:txBody>
          <a:bodyPr>
            <a:normAutofit fontScale="4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t>Website and School News App</a:t>
            </a:r>
          </a:p>
          <a:p>
            <a:r>
              <a:rPr lang="en-GB" dirty="0"/>
              <a:t>Please regularly check our class page on the school website for any important information and news. Most information is also available through the School News app which can be downloaded onto both Apple and Android phones.</a:t>
            </a:r>
          </a:p>
        </p:txBody>
      </p:sp>
      <p:sp>
        <p:nvSpPr>
          <p:cNvPr id="6" name="Rectangle 5"/>
          <p:cNvSpPr/>
          <p:nvPr/>
        </p:nvSpPr>
        <p:spPr>
          <a:xfrm>
            <a:off x="5604813" y="435473"/>
            <a:ext cx="1836337" cy="369332"/>
          </a:xfrm>
          <a:prstGeom prst="rect">
            <a:avLst/>
          </a:prstGeom>
        </p:spPr>
        <p:txBody>
          <a:bodyPr wrap="none">
            <a:spAutoFit/>
          </a:bodyPr>
          <a:lstStyle/>
          <a:p>
            <a:r>
              <a:rPr lang="en-GB" b="1" dirty="0"/>
              <a:t>School News App</a:t>
            </a:r>
          </a:p>
        </p:txBody>
      </p:sp>
      <p:sp>
        <p:nvSpPr>
          <p:cNvPr id="8" name="Right Arrow 7"/>
          <p:cNvSpPr/>
          <p:nvPr/>
        </p:nvSpPr>
        <p:spPr>
          <a:xfrm rot="545888">
            <a:off x="6626518" y="834453"/>
            <a:ext cx="780119" cy="509818"/>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85"/>
            <a:ext cx="3139868" cy="1256730"/>
          </a:xfrm>
          <a:prstGeom prst="rect">
            <a:avLst/>
          </a:prstGeom>
        </p:spPr>
      </p:pic>
      <p:pic>
        <p:nvPicPr>
          <p:cNvPr id="10" name="Picture 9"/>
          <p:cNvPicPr>
            <a:picLocks noChangeAspect="1"/>
          </p:cNvPicPr>
          <p:nvPr/>
        </p:nvPicPr>
        <p:blipFill>
          <a:blip r:embed="rId3"/>
          <a:stretch>
            <a:fillRect/>
          </a:stretch>
        </p:blipFill>
        <p:spPr>
          <a:xfrm rot="21252354">
            <a:off x="299171" y="3058395"/>
            <a:ext cx="5266428" cy="2026789"/>
          </a:xfrm>
          <a:prstGeom prst="rect">
            <a:avLst/>
          </a:prstGeom>
        </p:spPr>
      </p:pic>
      <p:pic>
        <p:nvPicPr>
          <p:cNvPr id="11" name="Picture 10"/>
          <p:cNvPicPr>
            <a:picLocks noChangeAspect="1"/>
          </p:cNvPicPr>
          <p:nvPr/>
        </p:nvPicPr>
        <p:blipFill rotWithShape="1">
          <a:blip r:embed="rId4"/>
          <a:srcRect r="3480"/>
          <a:stretch/>
        </p:blipFill>
        <p:spPr>
          <a:xfrm rot="418522">
            <a:off x="4635832" y="3761003"/>
            <a:ext cx="4198338" cy="2455984"/>
          </a:xfrm>
          <a:prstGeom prst="rect">
            <a:avLst/>
          </a:prstGeom>
        </p:spPr>
      </p:pic>
      <p:pic>
        <p:nvPicPr>
          <p:cNvPr id="12" name="Picture 11"/>
          <p:cNvPicPr>
            <a:picLocks noChangeAspect="1"/>
          </p:cNvPicPr>
          <p:nvPr/>
        </p:nvPicPr>
        <p:blipFill>
          <a:blip r:embed="rId5"/>
          <a:stretch>
            <a:fillRect/>
          </a:stretch>
        </p:blipFill>
        <p:spPr>
          <a:xfrm>
            <a:off x="7597268" y="435473"/>
            <a:ext cx="1321366" cy="1382258"/>
          </a:xfrm>
          <a:prstGeom prst="rect">
            <a:avLst/>
          </a:prstGeom>
        </p:spPr>
      </p:pic>
    </p:spTree>
    <p:extLst>
      <p:ext uri="{BB962C8B-B14F-4D97-AF65-F5344CB8AC3E}">
        <p14:creationId xmlns:p14="http://schemas.microsoft.com/office/powerpoint/2010/main" val="1009681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700" y="1593252"/>
            <a:ext cx="6858000" cy="834845"/>
          </a:xfrm>
        </p:spPr>
        <p:txBody>
          <a:bodyPr>
            <a:normAutofit fontScale="90000"/>
          </a:bodyPr>
          <a:lstStyle/>
          <a:p>
            <a:r>
              <a:rPr lang="en-GB" b="1" u="sng"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139868" cy="1256730"/>
          </a:xfrm>
          <a:prstGeom prst="rect">
            <a:avLst/>
          </a:prstGeom>
        </p:spPr>
      </p:pic>
    </p:spTree>
    <p:extLst>
      <p:ext uri="{BB962C8B-B14F-4D97-AF65-F5344CB8AC3E}">
        <p14:creationId xmlns:p14="http://schemas.microsoft.com/office/powerpoint/2010/main" val="277232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4840" y="3750651"/>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06179" y="3860350"/>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96123" y="2921709"/>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356749" y="5514678"/>
            <a:ext cx="2119802" cy="507831"/>
          </a:xfrm>
          <a:prstGeom prst="rect">
            <a:avLst/>
          </a:prstGeom>
          <a:noFill/>
        </p:spPr>
        <p:txBody>
          <a:bodyPr wrap="square" rtlCol="0">
            <a:spAutoFit/>
          </a:bodyPr>
          <a:lstStyle/>
          <a:p>
            <a:pPr algn="ctr"/>
            <a:r>
              <a:rPr lang="en-GB" sz="2700" b="1" dirty="0"/>
              <a:t>WhatsApp</a:t>
            </a:r>
          </a:p>
        </p:txBody>
      </p:sp>
      <p:sp>
        <p:nvSpPr>
          <p:cNvPr id="16" name="TextBox 15"/>
          <p:cNvSpPr txBox="1"/>
          <p:nvPr/>
        </p:nvSpPr>
        <p:spPr>
          <a:xfrm>
            <a:off x="3468646" y="5516002"/>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63955" y="602961"/>
            <a:ext cx="1485900" cy="1885950"/>
          </a:xfrm>
          <a:prstGeom prst="rect">
            <a:avLst/>
          </a:prstGeom>
        </p:spPr>
      </p:pic>
    </p:spTree>
    <p:extLst>
      <p:ext uri="{BB962C8B-B14F-4D97-AF65-F5344CB8AC3E}">
        <p14:creationId xmlns:p14="http://schemas.microsoft.com/office/powerpoint/2010/main" val="2587672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pic>
        <p:nvPicPr>
          <p:cNvPr id="2" name="Picture 1"/>
          <p:cNvPicPr>
            <a:picLocks noChangeAspect="1"/>
          </p:cNvPicPr>
          <p:nvPr/>
        </p:nvPicPr>
        <p:blipFill>
          <a:blip r:embed="rId4"/>
          <a:stretch>
            <a:fillRect/>
          </a:stretch>
        </p:blipFill>
        <p:spPr>
          <a:xfrm>
            <a:off x="65041" y="1201047"/>
            <a:ext cx="6124648" cy="4110687"/>
          </a:xfrm>
          <a:prstGeom prst="rect">
            <a:avLst/>
          </a:prstGeom>
        </p:spPr>
      </p:pic>
      <p:sp>
        <p:nvSpPr>
          <p:cNvPr id="10" name="TextBox 9"/>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11" name="Rounded Rectangle 10"/>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Rounded Rectangle 11"/>
          <p:cNvSpPr/>
          <p:nvPr/>
        </p:nvSpPr>
        <p:spPr>
          <a:xfrm>
            <a:off x="124690" y="2228850"/>
            <a:ext cx="6005350" cy="84011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13" name="Straight Arrow Connector 12"/>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2514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253C5-6C16-A2EA-B2DB-E9F6EE5E26E5}"/>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B78F515-1D23-62ED-8627-15B94F639B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sp>
        <p:nvSpPr>
          <p:cNvPr id="2" name="TextBox 1">
            <a:extLst>
              <a:ext uri="{FF2B5EF4-FFF2-40B4-BE49-F238E27FC236}">
                <a16:creationId xmlns:a16="http://schemas.microsoft.com/office/drawing/2014/main" id="{EBFB1117-2146-1ECC-8312-D3FC230CC78A}"/>
              </a:ext>
            </a:extLst>
          </p:cNvPr>
          <p:cNvSpPr txBox="1"/>
          <p:nvPr/>
        </p:nvSpPr>
        <p:spPr>
          <a:xfrm>
            <a:off x="3059832" y="124796"/>
            <a:ext cx="2699792" cy="830997"/>
          </a:xfrm>
          <a:prstGeom prst="rect">
            <a:avLst/>
          </a:prstGeom>
          <a:noFill/>
        </p:spPr>
        <p:txBody>
          <a:bodyPr wrap="square" rtlCol="0">
            <a:spAutoFit/>
          </a:bodyPr>
          <a:lstStyle/>
          <a:p>
            <a:r>
              <a:rPr lang="en-GB" sz="4800" dirty="0">
                <a:solidFill>
                  <a:schemeClr val="bg1"/>
                </a:solidFill>
              </a:rPr>
              <a:t>Use of AI</a:t>
            </a:r>
          </a:p>
        </p:txBody>
      </p:sp>
      <p:pic>
        <p:nvPicPr>
          <p:cNvPr id="3" name="Picture 2" descr="AI Applications Today: Where Artificial Intelligence is Used | IT Chronicles">
            <a:extLst>
              <a:ext uri="{FF2B5EF4-FFF2-40B4-BE49-F238E27FC236}">
                <a16:creationId xmlns:a16="http://schemas.microsoft.com/office/drawing/2014/main" id="{76147940-D2ED-CA38-42FD-E93C1648B566}"/>
              </a:ext>
            </a:extLst>
          </p:cNvPr>
          <p:cNvPicPr>
            <a:picLocks noChangeAspect="1"/>
          </p:cNvPicPr>
          <p:nvPr/>
        </p:nvPicPr>
        <p:blipFill>
          <a:blip r:embed="rId4"/>
          <a:stretch>
            <a:fillRect/>
          </a:stretch>
        </p:blipFill>
        <p:spPr>
          <a:xfrm>
            <a:off x="107505" y="1124744"/>
            <a:ext cx="3563282" cy="2376264"/>
          </a:xfrm>
          <a:prstGeom prst="rect">
            <a:avLst/>
          </a:prstGeom>
        </p:spPr>
      </p:pic>
      <p:pic>
        <p:nvPicPr>
          <p:cNvPr id="5" name="Picture 4">
            <a:extLst>
              <a:ext uri="{FF2B5EF4-FFF2-40B4-BE49-F238E27FC236}">
                <a16:creationId xmlns:a16="http://schemas.microsoft.com/office/drawing/2014/main" id="{C06D5BF6-BE03-A0B5-E704-A408D5525D48}"/>
              </a:ext>
            </a:extLst>
          </p:cNvPr>
          <p:cNvPicPr>
            <a:picLocks noChangeAspect="1"/>
          </p:cNvPicPr>
          <p:nvPr/>
        </p:nvPicPr>
        <p:blipFill>
          <a:blip r:embed="rId5"/>
          <a:stretch>
            <a:fillRect/>
          </a:stretch>
        </p:blipFill>
        <p:spPr>
          <a:xfrm>
            <a:off x="3808939" y="1124744"/>
            <a:ext cx="5227556" cy="2110504"/>
          </a:xfrm>
          <a:prstGeom prst="rect">
            <a:avLst/>
          </a:prstGeom>
        </p:spPr>
      </p:pic>
      <p:pic>
        <p:nvPicPr>
          <p:cNvPr id="7" name="Picture 6">
            <a:extLst>
              <a:ext uri="{FF2B5EF4-FFF2-40B4-BE49-F238E27FC236}">
                <a16:creationId xmlns:a16="http://schemas.microsoft.com/office/drawing/2014/main" id="{CDC790A4-CB55-B492-27BC-21C70A00D791}"/>
              </a:ext>
            </a:extLst>
          </p:cNvPr>
          <p:cNvPicPr>
            <a:picLocks noChangeAspect="1"/>
          </p:cNvPicPr>
          <p:nvPr/>
        </p:nvPicPr>
        <p:blipFill>
          <a:blip r:embed="rId6"/>
          <a:stretch>
            <a:fillRect/>
          </a:stretch>
        </p:blipFill>
        <p:spPr>
          <a:xfrm>
            <a:off x="179512" y="3669959"/>
            <a:ext cx="6119390" cy="967824"/>
          </a:xfrm>
          <a:prstGeom prst="rect">
            <a:avLst/>
          </a:prstGeom>
        </p:spPr>
      </p:pic>
      <p:pic>
        <p:nvPicPr>
          <p:cNvPr id="10" name="Picture 9">
            <a:extLst>
              <a:ext uri="{FF2B5EF4-FFF2-40B4-BE49-F238E27FC236}">
                <a16:creationId xmlns:a16="http://schemas.microsoft.com/office/drawing/2014/main" id="{B587C868-ACBF-C86E-7F65-395AF887DE4E}"/>
              </a:ext>
            </a:extLst>
          </p:cNvPr>
          <p:cNvPicPr>
            <a:picLocks noChangeAspect="1"/>
          </p:cNvPicPr>
          <p:nvPr/>
        </p:nvPicPr>
        <p:blipFill>
          <a:blip r:embed="rId7"/>
          <a:stretch>
            <a:fillRect/>
          </a:stretch>
        </p:blipFill>
        <p:spPr>
          <a:xfrm>
            <a:off x="179512" y="4853722"/>
            <a:ext cx="6119389" cy="1349865"/>
          </a:xfrm>
          <a:prstGeom prst="rect">
            <a:avLst/>
          </a:prstGeom>
        </p:spPr>
      </p:pic>
      <p:sp>
        <p:nvSpPr>
          <p:cNvPr id="12" name="Rounded Rectangle 4">
            <a:extLst>
              <a:ext uri="{FF2B5EF4-FFF2-40B4-BE49-F238E27FC236}">
                <a16:creationId xmlns:a16="http://schemas.microsoft.com/office/drawing/2014/main" id="{2DC45191-6E86-7AB3-A8BF-4637A1FF87D2}"/>
              </a:ext>
            </a:extLst>
          </p:cNvPr>
          <p:cNvSpPr/>
          <p:nvPr/>
        </p:nvSpPr>
        <p:spPr>
          <a:xfrm>
            <a:off x="6422717" y="415387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7" name="TextBox 16">
            <a:extLst>
              <a:ext uri="{FF2B5EF4-FFF2-40B4-BE49-F238E27FC236}">
                <a16:creationId xmlns:a16="http://schemas.microsoft.com/office/drawing/2014/main" id="{489CE79D-A001-1FF4-E8D2-EF57B5A616DC}"/>
              </a:ext>
            </a:extLst>
          </p:cNvPr>
          <p:cNvSpPr txBox="1"/>
          <p:nvPr/>
        </p:nvSpPr>
        <p:spPr>
          <a:xfrm>
            <a:off x="6389082" y="4255928"/>
            <a:ext cx="2748126" cy="1477328"/>
          </a:xfrm>
          <a:prstGeom prst="rect">
            <a:avLst/>
          </a:prstGeom>
          <a:noFill/>
        </p:spPr>
        <p:txBody>
          <a:bodyPr wrap="square" rtlCol="0">
            <a:spAutoFit/>
          </a:bodyPr>
          <a:lstStyle/>
          <a:p>
            <a:pPr algn="ctr"/>
            <a:r>
              <a:rPr lang="en-GB" b="1" dirty="0"/>
              <a:t>There is a clear section in our AI policy that addresses use of AI by both children and parents.</a:t>
            </a:r>
          </a:p>
        </p:txBody>
      </p:sp>
      <p:sp>
        <p:nvSpPr>
          <p:cNvPr id="18" name="Rounded Rectangle 4">
            <a:extLst>
              <a:ext uri="{FF2B5EF4-FFF2-40B4-BE49-F238E27FC236}">
                <a16:creationId xmlns:a16="http://schemas.microsoft.com/office/drawing/2014/main" id="{59F4CB10-1E29-EBCB-84A6-D5D371D7A66A}"/>
              </a:ext>
            </a:extLst>
          </p:cNvPr>
          <p:cNvSpPr/>
          <p:nvPr/>
        </p:nvSpPr>
        <p:spPr>
          <a:xfrm>
            <a:off x="179512" y="3650036"/>
            <a:ext cx="1440160" cy="35502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9" name="Rounded Rectangle 4">
            <a:extLst>
              <a:ext uri="{FF2B5EF4-FFF2-40B4-BE49-F238E27FC236}">
                <a16:creationId xmlns:a16="http://schemas.microsoft.com/office/drawing/2014/main" id="{8E9A152A-BE7B-85ED-7836-4B019EB603CC}"/>
              </a:ext>
            </a:extLst>
          </p:cNvPr>
          <p:cNvSpPr/>
          <p:nvPr/>
        </p:nvSpPr>
        <p:spPr>
          <a:xfrm>
            <a:off x="179512" y="4831057"/>
            <a:ext cx="648072" cy="241437"/>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20" name="Straight Arrow Connector 19">
            <a:extLst>
              <a:ext uri="{FF2B5EF4-FFF2-40B4-BE49-F238E27FC236}">
                <a16:creationId xmlns:a16="http://schemas.microsoft.com/office/drawing/2014/main" id="{9DBE4664-35CE-CEC0-A933-D9926ADE09DD}"/>
              </a:ext>
            </a:extLst>
          </p:cNvPr>
          <p:cNvCxnSpPr>
            <a:cxnSpLocks/>
          </p:cNvCxnSpPr>
          <p:nvPr/>
        </p:nvCxnSpPr>
        <p:spPr>
          <a:xfrm flipH="1" flipV="1">
            <a:off x="1763688" y="3774223"/>
            <a:ext cx="4824536" cy="37964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C11D3932-372E-2148-5E14-001CD3A458B0}"/>
              </a:ext>
            </a:extLst>
          </p:cNvPr>
          <p:cNvCxnSpPr>
            <a:cxnSpLocks/>
          </p:cNvCxnSpPr>
          <p:nvPr/>
        </p:nvCxnSpPr>
        <p:spPr>
          <a:xfrm flipH="1">
            <a:off x="917764" y="4987708"/>
            <a:ext cx="5488136" cy="688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1136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A71B8-01EA-93F5-8F86-06ECE80F66CC}"/>
              </a:ext>
            </a:extLst>
          </p:cNvPr>
          <p:cNvSpPr>
            <a:spLocks noGrp="1"/>
          </p:cNvSpPr>
          <p:nvPr>
            <p:ph type="title"/>
          </p:nvPr>
        </p:nvSpPr>
        <p:spPr>
          <a:xfrm>
            <a:off x="2915816" y="99075"/>
            <a:ext cx="6347048" cy="1143000"/>
          </a:xfrm>
        </p:spPr>
        <p:txBody>
          <a:bodyPr>
            <a:normAutofit fontScale="90000"/>
          </a:bodyPr>
          <a:lstStyle/>
          <a:p>
            <a:r>
              <a:rPr lang="en-GB" dirty="0"/>
              <a:t>What is the Universal Offer?</a:t>
            </a:r>
          </a:p>
        </p:txBody>
      </p:sp>
      <p:graphicFrame>
        <p:nvGraphicFramePr>
          <p:cNvPr id="13" name="Content Placeholder 2">
            <a:extLst>
              <a:ext uri="{FF2B5EF4-FFF2-40B4-BE49-F238E27FC236}">
                <a16:creationId xmlns:a16="http://schemas.microsoft.com/office/drawing/2014/main" id="{FEBAE8CE-8A37-EE81-956C-331E01807AED}"/>
              </a:ext>
            </a:extLst>
          </p:cNvPr>
          <p:cNvGraphicFramePr>
            <a:graphicFrameLocks noGrp="1"/>
          </p:cNvGraphicFramePr>
          <p:nvPr>
            <p:ph idx="1"/>
          </p:nvPr>
        </p:nvGraphicFramePr>
        <p:xfrm>
          <a:off x="628650" y="222646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14">
            <a:extLst>
              <a:ext uri="{FF2B5EF4-FFF2-40B4-BE49-F238E27FC236}">
                <a16:creationId xmlns:a16="http://schemas.microsoft.com/office/drawing/2014/main" id="{C644044C-7DFE-5CFD-31C8-69BD4D845A75}"/>
              </a:ext>
            </a:extLst>
          </p:cNvPr>
          <p:cNvSpPr>
            <a:spLocks noChangeArrowheads="1"/>
          </p:cNvSpPr>
          <p:nvPr/>
        </p:nvSpPr>
        <p:spPr bwMode="auto">
          <a:xfrm>
            <a:off x="1" y="15760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pic>
        <p:nvPicPr>
          <p:cNvPr id="4" name="Picture 3">
            <a:extLst>
              <a:ext uri="{FF2B5EF4-FFF2-40B4-BE49-F238E27FC236}">
                <a16:creationId xmlns:a16="http://schemas.microsoft.com/office/drawing/2014/main" id="{51972320-A2F4-633E-5F5C-A9FCB4E1D01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211" y="0"/>
            <a:ext cx="3139868" cy="1256730"/>
          </a:xfrm>
          <a:prstGeom prst="rect">
            <a:avLst/>
          </a:prstGeom>
        </p:spPr>
      </p:pic>
    </p:spTree>
    <p:extLst>
      <p:ext uri="{BB962C8B-B14F-4D97-AF65-F5344CB8AC3E}">
        <p14:creationId xmlns:p14="http://schemas.microsoft.com/office/powerpoint/2010/main" val="1865855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A32F2-47E5-4305-5F36-B2B110D73D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DF43B2-0566-C3F5-2B71-AE94D9338539}"/>
              </a:ext>
            </a:extLst>
          </p:cNvPr>
          <p:cNvSpPr>
            <a:spLocks noGrp="1"/>
          </p:cNvSpPr>
          <p:nvPr>
            <p:ph type="title"/>
          </p:nvPr>
        </p:nvSpPr>
        <p:spPr>
          <a:xfrm>
            <a:off x="3138971" y="138606"/>
            <a:ext cx="5194920" cy="1143000"/>
          </a:xfrm>
        </p:spPr>
        <p:txBody>
          <a:bodyPr>
            <a:normAutofit fontScale="90000"/>
          </a:bodyPr>
          <a:lstStyle/>
          <a:p>
            <a:r>
              <a:rPr lang="en-GB" dirty="0">
                <a:solidFill>
                  <a:schemeClr val="bg1"/>
                </a:solidFill>
              </a:rPr>
              <a:t>So what support is available for my child?</a:t>
            </a:r>
          </a:p>
        </p:txBody>
      </p:sp>
      <p:graphicFrame>
        <p:nvGraphicFramePr>
          <p:cNvPr id="13" name="Content Placeholder 2">
            <a:extLst>
              <a:ext uri="{FF2B5EF4-FFF2-40B4-BE49-F238E27FC236}">
                <a16:creationId xmlns:a16="http://schemas.microsoft.com/office/drawing/2014/main" id="{561B5321-84DD-B135-7BC0-D04B3299AE6D}"/>
              </a:ext>
            </a:extLst>
          </p:cNvPr>
          <p:cNvGraphicFramePr>
            <a:graphicFrameLocks noGrp="1"/>
          </p:cNvGraphicFramePr>
          <p:nvPr>
            <p:ph idx="1"/>
          </p:nvPr>
        </p:nvGraphicFramePr>
        <p:xfrm>
          <a:off x="628650" y="222646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14">
            <a:extLst>
              <a:ext uri="{FF2B5EF4-FFF2-40B4-BE49-F238E27FC236}">
                <a16:creationId xmlns:a16="http://schemas.microsoft.com/office/drawing/2014/main" id="{F4A0EF6E-1D46-75A6-1B20-15E9109D632D}"/>
              </a:ext>
            </a:extLst>
          </p:cNvPr>
          <p:cNvSpPr>
            <a:spLocks noChangeArrowheads="1"/>
          </p:cNvSpPr>
          <p:nvPr/>
        </p:nvSpPr>
        <p:spPr bwMode="auto">
          <a:xfrm>
            <a:off x="1" y="15760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sp>
        <p:nvSpPr>
          <p:cNvPr id="3" name="TextBox 2">
            <a:extLst>
              <a:ext uri="{FF2B5EF4-FFF2-40B4-BE49-F238E27FC236}">
                <a16:creationId xmlns:a16="http://schemas.microsoft.com/office/drawing/2014/main" id="{4185C363-0E7F-6DD4-CC1E-71C8669382A4}"/>
              </a:ext>
            </a:extLst>
          </p:cNvPr>
          <p:cNvSpPr txBox="1"/>
          <p:nvPr/>
        </p:nvSpPr>
        <p:spPr>
          <a:xfrm>
            <a:off x="628650" y="2006428"/>
            <a:ext cx="7210167" cy="3831818"/>
          </a:xfrm>
          <a:prstGeom prst="rect">
            <a:avLst/>
          </a:prstGeom>
          <a:noFill/>
        </p:spPr>
        <p:txBody>
          <a:bodyPr wrap="square" rtlCol="0">
            <a:spAutoFit/>
          </a:bodyPr>
          <a:lstStyle/>
          <a:p>
            <a:pPr marL="214313" indent="-214313">
              <a:buFont typeface="Arial" panose="020B0604020202020204" pitchFamily="34" charset="0"/>
              <a:buChar char="•"/>
            </a:pPr>
            <a:r>
              <a:rPr lang="en-GB" sz="1350" dirty="0">
                <a:solidFill>
                  <a:schemeClr val="bg1"/>
                </a:solidFill>
              </a:rPr>
              <a:t>Curriculum design </a:t>
            </a:r>
          </a:p>
          <a:p>
            <a:pPr marL="214313" indent="-214313">
              <a:buFont typeface="Arial" panose="020B0604020202020204" pitchFamily="34" charset="0"/>
              <a:buChar char="•"/>
            </a:pPr>
            <a:r>
              <a:rPr lang="en-GB" sz="1350" dirty="0">
                <a:solidFill>
                  <a:schemeClr val="bg1"/>
                </a:solidFill>
              </a:rPr>
              <a:t>St Peter’s pedagogy ‘I do, We do’ You do’ </a:t>
            </a:r>
          </a:p>
          <a:p>
            <a:pPr marL="214313" indent="-214313">
              <a:buFont typeface="Arial" panose="020B0604020202020204" pitchFamily="34" charset="0"/>
              <a:buChar char="•"/>
            </a:pPr>
            <a:r>
              <a:rPr lang="en-GB" sz="1350" dirty="0">
                <a:solidFill>
                  <a:schemeClr val="bg1"/>
                </a:solidFill>
              </a:rPr>
              <a:t>Flashback 4s and 4 from before</a:t>
            </a:r>
          </a:p>
          <a:p>
            <a:pPr marL="214313" indent="-214313">
              <a:buFont typeface="Arial" panose="020B0604020202020204" pitchFamily="34" charset="0"/>
              <a:buChar char="•"/>
            </a:pPr>
            <a:r>
              <a:rPr lang="en-GB" sz="1350" dirty="0">
                <a:solidFill>
                  <a:schemeClr val="bg1"/>
                </a:solidFill>
              </a:rPr>
              <a:t>Scaffolds and writing frames to support learning</a:t>
            </a:r>
          </a:p>
          <a:p>
            <a:pPr marL="214313" indent="-214313">
              <a:buFont typeface="Arial" panose="020B0604020202020204" pitchFamily="34" charset="0"/>
              <a:buChar char="•"/>
            </a:pPr>
            <a:r>
              <a:rPr lang="en-GB" sz="1350" dirty="0">
                <a:solidFill>
                  <a:schemeClr val="bg1"/>
                </a:solidFill>
              </a:rPr>
              <a:t>Small steps teaching in mathematics/ Steps to Success</a:t>
            </a:r>
          </a:p>
          <a:p>
            <a:pPr marL="214313" indent="-214313">
              <a:buFont typeface="Arial" panose="020B0604020202020204" pitchFamily="34" charset="0"/>
              <a:buChar char="•"/>
            </a:pPr>
            <a:r>
              <a:rPr lang="en-GB" sz="1350" dirty="0">
                <a:solidFill>
                  <a:schemeClr val="bg1"/>
                </a:solidFill>
              </a:rPr>
              <a:t>Text marking </a:t>
            </a:r>
          </a:p>
          <a:p>
            <a:pPr marL="214313" indent="-214313">
              <a:buFont typeface="Arial" panose="020B0604020202020204" pitchFamily="34" charset="0"/>
              <a:buChar char="•"/>
            </a:pPr>
            <a:r>
              <a:rPr lang="en-GB" sz="1350" dirty="0">
                <a:solidFill>
                  <a:schemeClr val="bg1"/>
                </a:solidFill>
              </a:rPr>
              <a:t>Flexible groupings and Adult support</a:t>
            </a:r>
          </a:p>
          <a:p>
            <a:pPr marL="214313" indent="-214313">
              <a:buFont typeface="Arial" panose="020B0604020202020204" pitchFamily="34" charset="0"/>
              <a:buChar char="•"/>
            </a:pPr>
            <a:r>
              <a:rPr lang="en-GB" sz="1350" dirty="0">
                <a:solidFill>
                  <a:schemeClr val="bg1"/>
                </a:solidFill>
              </a:rPr>
              <a:t>Working walls</a:t>
            </a:r>
          </a:p>
          <a:p>
            <a:pPr marL="214313" indent="-214313">
              <a:buFont typeface="Arial" panose="020B0604020202020204" pitchFamily="34" charset="0"/>
              <a:buChar char="•"/>
            </a:pPr>
            <a:r>
              <a:rPr lang="en-GB" sz="1350" dirty="0">
                <a:solidFill>
                  <a:schemeClr val="bg1"/>
                </a:solidFill>
              </a:rPr>
              <a:t>Use of visualiser</a:t>
            </a:r>
          </a:p>
          <a:p>
            <a:pPr marL="214313" indent="-214313">
              <a:buFont typeface="Arial" panose="020B0604020202020204" pitchFamily="34" charset="0"/>
              <a:buChar char="•"/>
            </a:pPr>
            <a:r>
              <a:rPr lang="en-GB" sz="1350" dirty="0">
                <a:solidFill>
                  <a:schemeClr val="bg1"/>
                </a:solidFill>
              </a:rPr>
              <a:t>Manipulative and resources </a:t>
            </a:r>
          </a:p>
          <a:p>
            <a:pPr marL="214313" indent="-214313">
              <a:buFont typeface="Arial" panose="020B0604020202020204" pitchFamily="34" charset="0"/>
              <a:buChar char="•"/>
            </a:pPr>
            <a:r>
              <a:rPr lang="en-GB" sz="1350" dirty="0">
                <a:solidFill>
                  <a:schemeClr val="bg1"/>
                </a:solidFill>
              </a:rPr>
              <a:t>Word Banks and Sound mats</a:t>
            </a:r>
          </a:p>
          <a:p>
            <a:pPr marL="214313" indent="-214313">
              <a:buFont typeface="Arial" panose="020B0604020202020204" pitchFamily="34" charset="0"/>
              <a:buChar char="•"/>
            </a:pPr>
            <a:r>
              <a:rPr lang="en-GB" sz="1350" dirty="0">
                <a:solidFill>
                  <a:schemeClr val="bg1"/>
                </a:solidFill>
              </a:rPr>
              <a:t>Talking tins</a:t>
            </a:r>
          </a:p>
          <a:p>
            <a:pPr marL="214313" indent="-214313">
              <a:buFont typeface="Arial" panose="020B0604020202020204" pitchFamily="34" charset="0"/>
              <a:buChar char="•"/>
            </a:pPr>
            <a:r>
              <a:rPr lang="en-GB" sz="1350" dirty="0">
                <a:solidFill>
                  <a:schemeClr val="bg1"/>
                </a:solidFill>
              </a:rPr>
              <a:t>Use of personalised dictionaries</a:t>
            </a:r>
          </a:p>
          <a:p>
            <a:pPr marL="214313" indent="-214313">
              <a:buFont typeface="Arial" panose="020B0604020202020204" pitchFamily="34" charset="0"/>
              <a:buChar char="•"/>
            </a:pPr>
            <a:r>
              <a:rPr lang="en-GB" sz="1350" dirty="0">
                <a:solidFill>
                  <a:schemeClr val="bg1"/>
                </a:solidFill>
              </a:rPr>
              <a:t>Highlighted lines and Scribing </a:t>
            </a:r>
          </a:p>
          <a:p>
            <a:pPr marL="214313" indent="-214313">
              <a:buFont typeface="Arial" panose="020B0604020202020204" pitchFamily="34" charset="0"/>
              <a:buChar char="•"/>
            </a:pPr>
            <a:r>
              <a:rPr lang="en-GB" sz="1350" dirty="0">
                <a:solidFill>
                  <a:schemeClr val="bg1"/>
                </a:solidFill>
              </a:rPr>
              <a:t>Use of laptop to record learning</a:t>
            </a:r>
          </a:p>
          <a:p>
            <a:pPr marL="214313" indent="-214313">
              <a:buFont typeface="Arial" panose="020B0604020202020204" pitchFamily="34" charset="0"/>
              <a:buChar char="•"/>
            </a:pPr>
            <a:r>
              <a:rPr lang="en-GB" sz="1350" dirty="0">
                <a:solidFill>
                  <a:schemeClr val="bg1"/>
                </a:solidFill>
              </a:rPr>
              <a:t>Use of widget</a:t>
            </a:r>
          </a:p>
          <a:p>
            <a:pPr marL="214313" indent="-214313">
              <a:buFont typeface="Arial" panose="020B0604020202020204" pitchFamily="34" charset="0"/>
              <a:buChar char="•"/>
            </a:pPr>
            <a:r>
              <a:rPr lang="en-GB" sz="1350" dirty="0">
                <a:solidFill>
                  <a:schemeClr val="bg1"/>
                </a:solidFill>
              </a:rPr>
              <a:t>Use of Chat GPT (especially translation of documents)</a:t>
            </a:r>
          </a:p>
          <a:p>
            <a:pPr marL="214313" indent="-214313">
              <a:buFont typeface="Arial" panose="020B0604020202020204" pitchFamily="34" charset="0"/>
              <a:buChar char="•"/>
            </a:pPr>
            <a:r>
              <a:rPr lang="en-GB" sz="1350" dirty="0">
                <a:solidFill>
                  <a:schemeClr val="bg1"/>
                </a:solidFill>
              </a:rPr>
              <a:t>Use of Google classrooms to record learning</a:t>
            </a:r>
          </a:p>
        </p:txBody>
      </p:sp>
      <p:pic>
        <p:nvPicPr>
          <p:cNvPr id="5" name="Picture 4">
            <a:extLst>
              <a:ext uri="{FF2B5EF4-FFF2-40B4-BE49-F238E27FC236}">
                <a16:creationId xmlns:a16="http://schemas.microsoft.com/office/drawing/2014/main" id="{326F8C7C-41A3-19AC-26C8-3E80BE8A6D8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7" y="24876"/>
            <a:ext cx="3139868" cy="1256730"/>
          </a:xfrm>
          <a:prstGeom prst="rect">
            <a:avLst/>
          </a:prstGeom>
        </p:spPr>
      </p:pic>
    </p:spTree>
    <p:extLst>
      <p:ext uri="{BB962C8B-B14F-4D97-AF65-F5344CB8AC3E}">
        <p14:creationId xmlns:p14="http://schemas.microsoft.com/office/powerpoint/2010/main" val="136494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45F66-5B2F-FFB2-0437-1DA7A37EDE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867C34-4A35-9BBD-2C39-15A04E614413}"/>
              </a:ext>
            </a:extLst>
          </p:cNvPr>
          <p:cNvSpPr>
            <a:spLocks noGrp="1"/>
          </p:cNvSpPr>
          <p:nvPr>
            <p:ph type="title"/>
          </p:nvPr>
        </p:nvSpPr>
        <p:spPr>
          <a:xfrm>
            <a:off x="3419872" y="113730"/>
            <a:ext cx="5626968" cy="1143000"/>
          </a:xfrm>
        </p:spPr>
        <p:txBody>
          <a:bodyPr>
            <a:normAutofit fontScale="90000"/>
          </a:bodyPr>
          <a:lstStyle/>
          <a:p>
            <a:r>
              <a:rPr lang="en-GB" dirty="0">
                <a:solidFill>
                  <a:schemeClr val="bg1"/>
                </a:solidFill>
              </a:rPr>
              <a:t>So what support is available for my child?</a:t>
            </a:r>
          </a:p>
        </p:txBody>
      </p:sp>
      <p:graphicFrame>
        <p:nvGraphicFramePr>
          <p:cNvPr id="13" name="Content Placeholder 2">
            <a:extLst>
              <a:ext uri="{FF2B5EF4-FFF2-40B4-BE49-F238E27FC236}">
                <a16:creationId xmlns:a16="http://schemas.microsoft.com/office/drawing/2014/main" id="{1249AC9A-4FE2-0075-C74A-2B845F63CA81}"/>
              </a:ext>
            </a:extLst>
          </p:cNvPr>
          <p:cNvGraphicFramePr>
            <a:graphicFrameLocks noGrp="1"/>
          </p:cNvGraphicFramePr>
          <p:nvPr>
            <p:ph idx="1"/>
          </p:nvPr>
        </p:nvGraphicFramePr>
        <p:xfrm>
          <a:off x="628650" y="222646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14">
            <a:extLst>
              <a:ext uri="{FF2B5EF4-FFF2-40B4-BE49-F238E27FC236}">
                <a16:creationId xmlns:a16="http://schemas.microsoft.com/office/drawing/2014/main" id="{E9C682DA-C127-75CF-BCAC-08DA3C975CE2}"/>
              </a:ext>
            </a:extLst>
          </p:cNvPr>
          <p:cNvSpPr>
            <a:spLocks noChangeArrowheads="1"/>
          </p:cNvSpPr>
          <p:nvPr/>
        </p:nvSpPr>
        <p:spPr bwMode="auto">
          <a:xfrm>
            <a:off x="1" y="15760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sp>
        <p:nvSpPr>
          <p:cNvPr id="3" name="TextBox 2">
            <a:extLst>
              <a:ext uri="{FF2B5EF4-FFF2-40B4-BE49-F238E27FC236}">
                <a16:creationId xmlns:a16="http://schemas.microsoft.com/office/drawing/2014/main" id="{0FDF3721-F5A2-A7E0-2124-A5C15A47D0B5}"/>
              </a:ext>
            </a:extLst>
          </p:cNvPr>
          <p:cNvSpPr txBox="1"/>
          <p:nvPr/>
        </p:nvSpPr>
        <p:spPr>
          <a:xfrm>
            <a:off x="628650" y="2006429"/>
            <a:ext cx="7210167" cy="3554819"/>
          </a:xfrm>
          <a:prstGeom prst="rect">
            <a:avLst/>
          </a:prstGeom>
          <a:noFill/>
        </p:spPr>
        <p:txBody>
          <a:bodyPr wrap="square" rtlCol="0">
            <a:spAutoFit/>
          </a:bodyPr>
          <a:lstStyle/>
          <a:p>
            <a:pPr marL="214313" indent="-214313">
              <a:buFont typeface="Arial" panose="020B0604020202020204" pitchFamily="34" charset="0"/>
              <a:buChar char="•"/>
            </a:pPr>
            <a:r>
              <a:rPr lang="en-GB" sz="1500" dirty="0" err="1">
                <a:solidFill>
                  <a:schemeClr val="bg1"/>
                </a:solidFill>
              </a:rPr>
              <a:t>Cwtchy</a:t>
            </a:r>
            <a:r>
              <a:rPr lang="en-GB" sz="1500" dirty="0">
                <a:solidFill>
                  <a:schemeClr val="bg1"/>
                </a:solidFill>
              </a:rPr>
              <a:t> Corner (Sensory Room) and The Nest</a:t>
            </a:r>
          </a:p>
          <a:p>
            <a:pPr marL="214313" indent="-214313">
              <a:buFont typeface="Arial" panose="020B0604020202020204" pitchFamily="34" charset="0"/>
              <a:buChar char="•"/>
            </a:pPr>
            <a:r>
              <a:rPr lang="en-GB" sz="1500" dirty="0">
                <a:solidFill>
                  <a:schemeClr val="bg1"/>
                </a:solidFill>
              </a:rPr>
              <a:t>Forest Schools</a:t>
            </a:r>
          </a:p>
          <a:p>
            <a:pPr marL="214313" indent="-214313">
              <a:buFont typeface="Arial" panose="020B0604020202020204" pitchFamily="34" charset="0"/>
              <a:buChar char="•"/>
            </a:pPr>
            <a:r>
              <a:rPr lang="en-GB" sz="1500" dirty="0">
                <a:solidFill>
                  <a:schemeClr val="bg1"/>
                </a:solidFill>
              </a:rPr>
              <a:t>Wobble cushions and Wobble boards</a:t>
            </a:r>
          </a:p>
          <a:p>
            <a:pPr marL="214313" indent="-214313">
              <a:buFont typeface="Arial" panose="020B0604020202020204" pitchFamily="34" charset="0"/>
              <a:buChar char="•"/>
            </a:pPr>
            <a:r>
              <a:rPr lang="en-GB" sz="1500" dirty="0">
                <a:solidFill>
                  <a:schemeClr val="bg1"/>
                </a:solidFill>
              </a:rPr>
              <a:t>Fidget toys</a:t>
            </a:r>
          </a:p>
          <a:p>
            <a:pPr marL="214313" indent="-214313">
              <a:buFont typeface="Arial" panose="020B0604020202020204" pitchFamily="34" charset="0"/>
              <a:buChar char="•"/>
            </a:pPr>
            <a:r>
              <a:rPr lang="en-GB" sz="1500" dirty="0">
                <a:solidFill>
                  <a:schemeClr val="bg1"/>
                </a:solidFill>
              </a:rPr>
              <a:t>Regulation stations </a:t>
            </a:r>
          </a:p>
          <a:p>
            <a:pPr marL="214313" indent="-214313">
              <a:buFont typeface="Arial" panose="020B0604020202020204" pitchFamily="34" charset="0"/>
              <a:buChar char="•"/>
            </a:pPr>
            <a:r>
              <a:rPr lang="en-GB" sz="1500" dirty="0">
                <a:solidFill>
                  <a:schemeClr val="bg1"/>
                </a:solidFill>
              </a:rPr>
              <a:t>Dark Tent</a:t>
            </a:r>
          </a:p>
          <a:p>
            <a:pPr marL="214313" indent="-214313">
              <a:buFont typeface="Arial" panose="020B0604020202020204" pitchFamily="34" charset="0"/>
              <a:buChar char="•"/>
            </a:pPr>
            <a:r>
              <a:rPr lang="en-GB" sz="1500" dirty="0">
                <a:solidFill>
                  <a:schemeClr val="bg1"/>
                </a:solidFill>
              </a:rPr>
              <a:t>Weighted blankets</a:t>
            </a:r>
          </a:p>
          <a:p>
            <a:pPr marL="214313" indent="-214313">
              <a:buFont typeface="Arial" panose="020B0604020202020204" pitchFamily="34" charset="0"/>
              <a:buChar char="•"/>
            </a:pPr>
            <a:r>
              <a:rPr lang="en-GB" sz="1500" dirty="0">
                <a:solidFill>
                  <a:schemeClr val="bg1"/>
                </a:solidFill>
              </a:rPr>
              <a:t>Brain breaks</a:t>
            </a:r>
          </a:p>
          <a:p>
            <a:pPr marL="214313" indent="-214313">
              <a:buFont typeface="Arial" panose="020B0604020202020204" pitchFamily="34" charset="0"/>
              <a:buChar char="•"/>
            </a:pPr>
            <a:r>
              <a:rPr lang="en-GB" sz="1500" dirty="0">
                <a:solidFill>
                  <a:schemeClr val="bg1"/>
                </a:solidFill>
              </a:rPr>
              <a:t>Movement breaks</a:t>
            </a:r>
          </a:p>
          <a:p>
            <a:pPr marL="214313" indent="-214313">
              <a:buFont typeface="Arial" panose="020B0604020202020204" pitchFamily="34" charset="0"/>
              <a:buChar char="•"/>
            </a:pPr>
            <a:r>
              <a:rPr lang="en-GB" sz="1500" dirty="0" err="1">
                <a:solidFill>
                  <a:schemeClr val="bg1"/>
                </a:solidFill>
              </a:rPr>
              <a:t>Theraputty</a:t>
            </a:r>
            <a:r>
              <a:rPr lang="en-GB" sz="1500" dirty="0">
                <a:solidFill>
                  <a:schemeClr val="bg1"/>
                </a:solidFill>
              </a:rPr>
              <a:t> and </a:t>
            </a:r>
            <a:r>
              <a:rPr lang="en-GB" sz="1500" dirty="0" err="1">
                <a:solidFill>
                  <a:schemeClr val="bg1"/>
                </a:solidFill>
              </a:rPr>
              <a:t>Therabands</a:t>
            </a:r>
            <a:endParaRPr lang="en-GB" sz="1500" dirty="0">
              <a:solidFill>
                <a:schemeClr val="bg1"/>
              </a:solidFill>
            </a:endParaRPr>
          </a:p>
          <a:p>
            <a:pPr marL="214313" indent="-214313">
              <a:buFont typeface="Arial" panose="020B0604020202020204" pitchFamily="34" charset="0"/>
              <a:buChar char="•"/>
            </a:pPr>
            <a:r>
              <a:rPr lang="en-GB" sz="1500" dirty="0">
                <a:solidFill>
                  <a:schemeClr val="bg1"/>
                </a:solidFill>
              </a:rPr>
              <a:t>Manipulatives</a:t>
            </a:r>
          </a:p>
          <a:p>
            <a:pPr marL="214313" indent="-214313">
              <a:buFont typeface="Arial" panose="020B0604020202020204" pitchFamily="34" charset="0"/>
              <a:buChar char="•"/>
            </a:pPr>
            <a:r>
              <a:rPr lang="en-GB" sz="1500" dirty="0">
                <a:solidFill>
                  <a:schemeClr val="bg1"/>
                </a:solidFill>
              </a:rPr>
              <a:t>Chewy toys</a:t>
            </a:r>
          </a:p>
          <a:p>
            <a:pPr marL="214313" indent="-214313">
              <a:buFont typeface="Arial" panose="020B0604020202020204" pitchFamily="34" charset="0"/>
              <a:buChar char="•"/>
            </a:pPr>
            <a:r>
              <a:rPr lang="en-GB" sz="1500" dirty="0">
                <a:solidFill>
                  <a:schemeClr val="bg1"/>
                </a:solidFill>
              </a:rPr>
              <a:t>Adapted resources: squeezy scissors, triangular pencils</a:t>
            </a:r>
          </a:p>
          <a:p>
            <a:pPr marL="214313" indent="-214313">
              <a:buFont typeface="Arial" panose="020B0604020202020204" pitchFamily="34" charset="0"/>
              <a:buChar char="•"/>
            </a:pPr>
            <a:r>
              <a:rPr lang="en-GB" sz="1500" dirty="0">
                <a:solidFill>
                  <a:schemeClr val="bg1"/>
                </a:solidFill>
              </a:rPr>
              <a:t>Pencil grips and Handwriting warm-ups</a:t>
            </a:r>
          </a:p>
          <a:p>
            <a:pPr marL="214313" indent="-214313">
              <a:buFont typeface="Arial" panose="020B0604020202020204" pitchFamily="34" charset="0"/>
              <a:buChar char="•"/>
            </a:pPr>
            <a:r>
              <a:rPr lang="en-GB" sz="1500" dirty="0">
                <a:solidFill>
                  <a:schemeClr val="bg1"/>
                </a:solidFill>
              </a:rPr>
              <a:t>Sensory circuits</a:t>
            </a:r>
          </a:p>
        </p:txBody>
      </p:sp>
      <p:pic>
        <p:nvPicPr>
          <p:cNvPr id="5" name="Picture 4">
            <a:extLst>
              <a:ext uri="{FF2B5EF4-FFF2-40B4-BE49-F238E27FC236}">
                <a16:creationId xmlns:a16="http://schemas.microsoft.com/office/drawing/2014/main" id="{61532A87-A876-FF22-77A3-87C59CD20D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3139868" cy="1256730"/>
          </a:xfrm>
          <a:prstGeom prst="rect">
            <a:avLst/>
          </a:prstGeom>
        </p:spPr>
      </p:pic>
    </p:spTree>
    <p:extLst>
      <p:ext uri="{BB962C8B-B14F-4D97-AF65-F5344CB8AC3E}">
        <p14:creationId xmlns:p14="http://schemas.microsoft.com/office/powerpoint/2010/main" val="2660900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1E46A-5FB6-9E95-82EB-25BE763638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4ADA87-37E5-B182-7127-F25693759353}"/>
              </a:ext>
            </a:extLst>
          </p:cNvPr>
          <p:cNvSpPr>
            <a:spLocks noGrp="1"/>
          </p:cNvSpPr>
          <p:nvPr>
            <p:ph type="title"/>
          </p:nvPr>
        </p:nvSpPr>
        <p:spPr>
          <a:xfrm>
            <a:off x="3050530" y="146402"/>
            <a:ext cx="5575259" cy="994172"/>
          </a:xfrm>
        </p:spPr>
        <p:txBody>
          <a:bodyPr/>
          <a:lstStyle/>
          <a:p>
            <a:r>
              <a:rPr lang="en-GB" dirty="0">
                <a:solidFill>
                  <a:schemeClr val="bg1"/>
                </a:solidFill>
              </a:rPr>
              <a:t>Next Steps</a:t>
            </a:r>
          </a:p>
        </p:txBody>
      </p:sp>
      <p:graphicFrame>
        <p:nvGraphicFramePr>
          <p:cNvPr id="13" name="Content Placeholder 2">
            <a:extLst>
              <a:ext uri="{FF2B5EF4-FFF2-40B4-BE49-F238E27FC236}">
                <a16:creationId xmlns:a16="http://schemas.microsoft.com/office/drawing/2014/main" id="{6BD0F1BB-5526-B906-8B3B-697F2DADDDD4}"/>
              </a:ext>
            </a:extLst>
          </p:cNvPr>
          <p:cNvGraphicFramePr>
            <a:graphicFrameLocks noGrp="1"/>
          </p:cNvGraphicFramePr>
          <p:nvPr>
            <p:ph idx="1"/>
          </p:nvPr>
        </p:nvGraphicFramePr>
        <p:xfrm>
          <a:off x="628650" y="222646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14">
            <a:extLst>
              <a:ext uri="{FF2B5EF4-FFF2-40B4-BE49-F238E27FC236}">
                <a16:creationId xmlns:a16="http://schemas.microsoft.com/office/drawing/2014/main" id="{C0FA243D-6F60-F515-9044-6643974B7176}"/>
              </a:ext>
            </a:extLst>
          </p:cNvPr>
          <p:cNvSpPr>
            <a:spLocks noChangeArrowheads="1"/>
          </p:cNvSpPr>
          <p:nvPr/>
        </p:nvSpPr>
        <p:spPr bwMode="auto">
          <a:xfrm>
            <a:off x="1" y="15760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GB" sz="1350"/>
          </a:p>
        </p:txBody>
      </p:sp>
      <p:sp>
        <p:nvSpPr>
          <p:cNvPr id="3" name="TextBox 2">
            <a:extLst>
              <a:ext uri="{FF2B5EF4-FFF2-40B4-BE49-F238E27FC236}">
                <a16:creationId xmlns:a16="http://schemas.microsoft.com/office/drawing/2014/main" id="{9EED5FBC-20FD-8B4A-B679-989CACB917F8}"/>
              </a:ext>
            </a:extLst>
          </p:cNvPr>
          <p:cNvSpPr txBox="1"/>
          <p:nvPr/>
        </p:nvSpPr>
        <p:spPr>
          <a:xfrm>
            <a:off x="255631" y="1793275"/>
            <a:ext cx="8370158" cy="3924151"/>
          </a:xfrm>
          <a:prstGeom prst="rect">
            <a:avLst/>
          </a:prstGeom>
          <a:noFill/>
        </p:spPr>
        <p:txBody>
          <a:bodyPr wrap="square" rtlCol="0">
            <a:spAutoFit/>
          </a:bodyPr>
          <a:lstStyle/>
          <a:p>
            <a:r>
              <a:rPr lang="en-GB" sz="1200" dirty="0">
                <a:solidFill>
                  <a:schemeClr val="bg1"/>
                </a:solidFill>
              </a:rPr>
              <a:t>If your child is still struggling to access the curriculum, whether this is due to their academic, social, well-being, physical or sensory needs, additional support may be required. This would first be SEND School Support (such as accessing an intervention) and then if needed, a referral to an outside agency. A written plan provided by the school may also be required (Support Plan)</a:t>
            </a:r>
          </a:p>
          <a:p>
            <a:pPr marL="214313" indent="-214313">
              <a:buFont typeface="Arial" panose="020B0604020202020204" pitchFamily="34" charset="0"/>
              <a:buChar char="•"/>
            </a:pPr>
            <a:endParaRPr lang="en-GB" sz="1350" dirty="0">
              <a:solidFill>
                <a:schemeClr val="bg1"/>
              </a:solidFill>
            </a:endParaRPr>
          </a:p>
          <a:p>
            <a:r>
              <a:rPr lang="en-GB" sz="1350" dirty="0">
                <a:solidFill>
                  <a:schemeClr val="bg1"/>
                </a:solidFill>
              </a:rPr>
              <a:t>Interventions</a:t>
            </a:r>
          </a:p>
          <a:p>
            <a:r>
              <a:rPr lang="en-GB" sz="1200" dirty="0">
                <a:solidFill>
                  <a:schemeClr val="bg1"/>
                </a:solidFill>
              </a:rPr>
              <a:t>Phonics/ Spelling/ Math interventions, Early morning readers, Social groups, Guided reading interventions, Emotional Literacy Support (ELSA), Precision teaching, fine motor skills groups, mentoring and support from our Education Mental Health Practitioner.</a:t>
            </a:r>
          </a:p>
          <a:p>
            <a:endParaRPr lang="en-GB" sz="1200" dirty="0">
              <a:solidFill>
                <a:schemeClr val="bg1"/>
              </a:solidFill>
            </a:endParaRPr>
          </a:p>
          <a:p>
            <a:r>
              <a:rPr lang="en-GB" sz="1350" dirty="0">
                <a:solidFill>
                  <a:schemeClr val="bg1"/>
                </a:solidFill>
              </a:rPr>
              <a:t>Referrals</a:t>
            </a:r>
            <a:r>
              <a:rPr lang="en-GB" sz="1200" dirty="0">
                <a:solidFill>
                  <a:schemeClr val="bg1"/>
                </a:solidFill>
              </a:rPr>
              <a:t>:</a:t>
            </a:r>
          </a:p>
          <a:p>
            <a:r>
              <a:rPr lang="en-GB" sz="1200" dirty="0">
                <a:solidFill>
                  <a:schemeClr val="bg1"/>
                </a:solidFill>
              </a:rPr>
              <a:t>NHS Speech and Language team, Occupational Therapy, Primary Mental Health Support Team, Educational Psychologist, School Nurse, Children and Adolescence Mental Health Services</a:t>
            </a:r>
          </a:p>
          <a:p>
            <a:endParaRPr lang="en-GB" sz="1200" dirty="0">
              <a:solidFill>
                <a:schemeClr val="bg1"/>
              </a:solidFill>
            </a:endParaRPr>
          </a:p>
          <a:p>
            <a:r>
              <a:rPr lang="en-GB" sz="1350" dirty="0">
                <a:solidFill>
                  <a:schemeClr val="bg1"/>
                </a:solidFill>
              </a:rPr>
              <a:t>EHCP</a:t>
            </a:r>
            <a:endParaRPr lang="en-GB" sz="1200" dirty="0">
              <a:solidFill>
                <a:schemeClr val="bg1"/>
              </a:solidFill>
            </a:endParaRPr>
          </a:p>
          <a:p>
            <a:r>
              <a:rPr lang="en-GB" sz="1200" dirty="0">
                <a:solidFill>
                  <a:schemeClr val="bg1"/>
                </a:solidFill>
              </a:rPr>
              <a:t>If it is felt that, despite receiving rigorous intervention provision, and where the school has taken relevant and purposeful action to identify, assess and meet the needs of a SEND child, that the child is still not making expected progress, the school or parents could make a request to make an EHCP needs assessment (</a:t>
            </a:r>
            <a:r>
              <a:rPr lang="en-GB" sz="1200" dirty="0" err="1">
                <a:solidFill>
                  <a:schemeClr val="bg1"/>
                </a:solidFill>
              </a:rPr>
              <a:t>EHCna</a:t>
            </a:r>
            <a:r>
              <a:rPr lang="en-GB" sz="1200" dirty="0">
                <a:solidFill>
                  <a:schemeClr val="bg1"/>
                </a:solidFill>
              </a:rPr>
              <a:t>). An assessment takes place over a twenty-week period. Following a needs assessment is agreed at panel and initiated, the process of providing an EHCP can start. After consultation between the Local authority’s 0-25 team, other educational professionals, the school and parents, a plan may be given to a child that can run from anytime between the ages of 0 to 25.</a:t>
            </a:r>
          </a:p>
          <a:p>
            <a:endParaRPr lang="en-GB" sz="1500" dirty="0">
              <a:solidFill>
                <a:schemeClr val="accent1"/>
              </a:solidFill>
            </a:endParaRPr>
          </a:p>
        </p:txBody>
      </p:sp>
      <p:pic>
        <p:nvPicPr>
          <p:cNvPr id="5" name="Picture 4">
            <a:extLst>
              <a:ext uri="{FF2B5EF4-FFF2-40B4-BE49-F238E27FC236}">
                <a16:creationId xmlns:a16="http://schemas.microsoft.com/office/drawing/2014/main" id="{047AF1F8-4227-495E-A620-B8C116D0EF4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6190"/>
            <a:ext cx="3139868" cy="1256730"/>
          </a:xfrm>
          <a:prstGeom prst="rect">
            <a:avLst/>
          </a:prstGeom>
        </p:spPr>
      </p:pic>
    </p:spTree>
    <p:extLst>
      <p:ext uri="{BB962C8B-B14F-4D97-AF65-F5344CB8AC3E}">
        <p14:creationId xmlns:p14="http://schemas.microsoft.com/office/powerpoint/2010/main" val="913511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sp>
        <p:nvSpPr>
          <p:cNvPr id="5" name="Title 3">
            <a:extLst>
              <a:ext uri="{FF2B5EF4-FFF2-40B4-BE49-F238E27FC236}">
                <a16:creationId xmlns:a16="http://schemas.microsoft.com/office/drawing/2014/main" id="{9943B7F9-CDB6-F4F0-F4EB-DA7BCB5259F2}"/>
              </a:ext>
            </a:extLst>
          </p:cNvPr>
          <p:cNvSpPr txBox="1">
            <a:spLocks/>
          </p:cNvSpPr>
          <p:nvPr/>
        </p:nvSpPr>
        <p:spPr>
          <a:xfrm>
            <a:off x="0" y="836712"/>
            <a:ext cx="9144000" cy="1325563"/>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t>Attendance </a:t>
            </a:r>
          </a:p>
        </p:txBody>
      </p:sp>
      <p:sp>
        <p:nvSpPr>
          <p:cNvPr id="6" name="Content Placeholder 4">
            <a:extLst>
              <a:ext uri="{FF2B5EF4-FFF2-40B4-BE49-F238E27FC236}">
                <a16:creationId xmlns:a16="http://schemas.microsoft.com/office/drawing/2014/main" id="{697B700B-A26A-FD29-079D-01F9974FAD8D}"/>
              </a:ext>
            </a:extLst>
          </p:cNvPr>
          <p:cNvSpPr txBox="1">
            <a:spLocks/>
          </p:cNvSpPr>
          <p:nvPr/>
        </p:nvSpPr>
        <p:spPr>
          <a:xfrm>
            <a:off x="0" y="2297212"/>
            <a:ext cx="9144000" cy="4351338"/>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t>Attendance is most important to ensure that all children achieve their full potential and make the most of their time at school. </a:t>
            </a:r>
          </a:p>
          <a:p>
            <a:r>
              <a:rPr lang="en-GB" dirty="0"/>
              <a:t>Punctuality is also crucial to ensure children have the maximum time in school and do not miss vital starts to lessons each day. </a:t>
            </a:r>
          </a:p>
          <a:p>
            <a:pPr marL="0" indent="0">
              <a:buFont typeface="Arial" panose="020B0604020202020204" pitchFamily="34" charset="0"/>
              <a:buNone/>
            </a:pPr>
            <a:endParaRPr lang="en-GB" dirty="0"/>
          </a:p>
        </p:txBody>
      </p:sp>
      <p:sp>
        <p:nvSpPr>
          <p:cNvPr id="2" name="SMARTInkShape-1">
            <a:extLst>
              <a:ext uri="{FF2B5EF4-FFF2-40B4-BE49-F238E27FC236}">
                <a16:creationId xmlns:a16="http://schemas.microsoft.com/office/drawing/2014/main" id="{259D50B0-2D8F-6556-B47A-D8E34923D45B}"/>
              </a:ext>
            </a:extLst>
          </p:cNvPr>
          <p:cNvSpPr/>
          <p:nvPr>
            <p:custDataLst>
              <p:tags r:id="rId1"/>
            </p:custDataLst>
          </p:nvPr>
        </p:nvSpPr>
        <p:spPr>
          <a:xfrm>
            <a:off x="-1524000" y="5530799"/>
            <a:ext cx="1" cy="158802"/>
          </a:xfrm>
          <a:custGeom>
            <a:avLst/>
            <a:gdLst/>
            <a:ahLst/>
            <a:cxnLst/>
            <a:rect l="0" t="0" r="0" b="0"/>
            <a:pathLst>
              <a:path w="1" h="158802">
                <a:moveTo>
                  <a:pt x="0" y="25451"/>
                </a:moveTo>
                <a:lnTo>
                  <a:pt x="0" y="25451"/>
                </a:lnTo>
                <a:lnTo>
                  <a:pt x="0" y="0"/>
                </a:lnTo>
                <a:lnTo>
                  <a:pt x="0" y="34285"/>
                </a:lnTo>
                <a:lnTo>
                  <a:pt x="0" y="70470"/>
                </a:lnTo>
                <a:lnTo>
                  <a:pt x="0" y="108897"/>
                </a:lnTo>
                <a:lnTo>
                  <a:pt x="0" y="143989"/>
                </a:lnTo>
                <a:lnTo>
                  <a:pt x="0" y="158801"/>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10809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pic>
        <p:nvPicPr>
          <p:cNvPr id="7" name="Picture 6">
            <a:extLst>
              <a:ext uri="{FF2B5EF4-FFF2-40B4-BE49-F238E27FC236}">
                <a16:creationId xmlns:a16="http://schemas.microsoft.com/office/drawing/2014/main" id="{437E3CAD-FE0D-8872-2FDD-B7DC42B93160}"/>
              </a:ext>
            </a:extLst>
          </p:cNvPr>
          <p:cNvPicPr>
            <a:picLocks noChangeAspect="1"/>
          </p:cNvPicPr>
          <p:nvPr/>
        </p:nvPicPr>
        <p:blipFill>
          <a:blip r:embed="rId4"/>
          <a:stretch>
            <a:fillRect/>
          </a:stretch>
        </p:blipFill>
        <p:spPr>
          <a:xfrm>
            <a:off x="3885579" y="2235130"/>
            <a:ext cx="5237136" cy="3405573"/>
          </a:xfrm>
          <a:prstGeom prst="rect">
            <a:avLst/>
          </a:prstGeom>
        </p:spPr>
      </p:pic>
      <p:sp>
        <p:nvSpPr>
          <p:cNvPr id="8" name="TextBox 7">
            <a:extLst>
              <a:ext uri="{FF2B5EF4-FFF2-40B4-BE49-F238E27FC236}">
                <a16:creationId xmlns:a16="http://schemas.microsoft.com/office/drawing/2014/main" id="{1AAA6C6D-7599-D82F-D83D-842D7045E365}"/>
              </a:ext>
            </a:extLst>
          </p:cNvPr>
          <p:cNvSpPr txBox="1"/>
          <p:nvPr/>
        </p:nvSpPr>
        <p:spPr>
          <a:xfrm>
            <a:off x="395536" y="1241296"/>
            <a:ext cx="8568952" cy="830997"/>
          </a:xfrm>
          <a:prstGeom prst="rect">
            <a:avLst/>
          </a:prstGeom>
          <a:noFill/>
        </p:spPr>
        <p:txBody>
          <a:bodyPr wrap="square" rtlCol="0">
            <a:spAutoFit/>
          </a:bodyPr>
          <a:lstStyle/>
          <a:p>
            <a:r>
              <a:rPr lang="en-GB" sz="2400" dirty="0"/>
              <a:t>These images show the impact on percentage of days missed throughout the year and the number of lessons of learning missed. </a:t>
            </a:r>
          </a:p>
        </p:txBody>
      </p:sp>
      <p:pic>
        <p:nvPicPr>
          <p:cNvPr id="10" name="Content Placeholder 5">
            <a:extLst>
              <a:ext uri="{FF2B5EF4-FFF2-40B4-BE49-F238E27FC236}">
                <a16:creationId xmlns:a16="http://schemas.microsoft.com/office/drawing/2014/main" id="{CA415762-3F11-9986-E15B-E0F1775BFD3B}"/>
              </a:ext>
            </a:extLst>
          </p:cNvPr>
          <p:cNvPicPr>
            <a:picLocks noChangeAspect="1"/>
          </p:cNvPicPr>
          <p:nvPr/>
        </p:nvPicPr>
        <p:blipFill>
          <a:blip r:embed="rId5"/>
          <a:stretch>
            <a:fillRect/>
          </a:stretch>
        </p:blipFill>
        <p:spPr>
          <a:xfrm>
            <a:off x="1" y="2234742"/>
            <a:ext cx="3575984" cy="3405961"/>
          </a:xfrm>
          <a:prstGeom prst="rect">
            <a:avLst/>
          </a:prstGeom>
        </p:spPr>
      </p:pic>
    </p:spTree>
    <p:extLst>
      <p:ext uri="{BB962C8B-B14F-4D97-AF65-F5344CB8AC3E}">
        <p14:creationId xmlns:p14="http://schemas.microsoft.com/office/powerpoint/2010/main" val="273027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sp>
        <p:nvSpPr>
          <p:cNvPr id="3" name="Content Placeholder 6">
            <a:extLst>
              <a:ext uri="{FF2B5EF4-FFF2-40B4-BE49-F238E27FC236}">
                <a16:creationId xmlns:a16="http://schemas.microsoft.com/office/drawing/2014/main" id="{FFA50115-012C-5D7D-6018-9FCD8FE8BB51}"/>
              </a:ext>
            </a:extLst>
          </p:cNvPr>
          <p:cNvSpPr txBox="1">
            <a:spLocks/>
          </p:cNvSpPr>
          <p:nvPr/>
        </p:nvSpPr>
        <p:spPr>
          <a:xfrm>
            <a:off x="0" y="1412776"/>
            <a:ext cx="9252520" cy="4351338"/>
          </a:xfrm>
          <a:prstGeom prst="rect">
            <a:avLst/>
          </a:prstGeom>
        </p:spPr>
        <p:txBody>
          <a:bodyPr>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a:t>From 19 August new DFE government attendance guidance and policy came into force. Once governors have approved the new policy for the school this will be shared with parents. </a:t>
            </a:r>
          </a:p>
          <a:p>
            <a:r>
              <a:rPr lang="en-GB"/>
              <a:t>However, the main points are these:</a:t>
            </a:r>
          </a:p>
          <a:p>
            <a:pPr marL="0" indent="0">
              <a:buFont typeface="Arial" panose="020B0604020202020204" pitchFamily="34" charset="0"/>
              <a:buNone/>
            </a:pPr>
            <a:r>
              <a:rPr lang="en-GB"/>
              <a:t> - new rules regarding term time absence and fines for term time  </a:t>
            </a:r>
          </a:p>
          <a:p>
            <a:pPr marL="0" indent="0">
              <a:buFont typeface="Arial" panose="020B0604020202020204" pitchFamily="34" charset="0"/>
              <a:buNone/>
            </a:pPr>
            <a:r>
              <a:rPr lang="en-GB"/>
              <a:t>   holidays.</a:t>
            </a:r>
          </a:p>
          <a:p>
            <a:pPr>
              <a:buFontTx/>
              <a:buChar char="-"/>
            </a:pPr>
            <a:r>
              <a:rPr lang="en-GB"/>
              <a:t>new rules regarding expectations on attendance by parents and engagement with school processes. </a:t>
            </a:r>
          </a:p>
          <a:p>
            <a:pPr>
              <a:buFontTx/>
              <a:buChar char="-"/>
            </a:pPr>
            <a:r>
              <a:rPr lang="en-GB"/>
              <a:t>new procedures by school to begin discussions regarding attendance straight away.</a:t>
            </a:r>
            <a:endParaRPr lang="en-GB" dirty="0"/>
          </a:p>
        </p:txBody>
      </p:sp>
    </p:spTree>
    <p:extLst>
      <p:ext uri="{BB962C8B-B14F-4D97-AF65-F5344CB8AC3E}">
        <p14:creationId xmlns:p14="http://schemas.microsoft.com/office/powerpoint/2010/main" val="3926227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sp>
        <p:nvSpPr>
          <p:cNvPr id="3" name="Content Placeholder 6">
            <a:extLst>
              <a:ext uri="{FF2B5EF4-FFF2-40B4-BE49-F238E27FC236}">
                <a16:creationId xmlns:a16="http://schemas.microsoft.com/office/drawing/2014/main" id="{FFA50115-012C-5D7D-6018-9FCD8FE8BB51}"/>
              </a:ext>
            </a:extLst>
          </p:cNvPr>
          <p:cNvSpPr txBox="1">
            <a:spLocks/>
          </p:cNvSpPr>
          <p:nvPr/>
        </p:nvSpPr>
        <p:spPr>
          <a:xfrm>
            <a:off x="179512" y="1412776"/>
            <a:ext cx="8712968" cy="4351338"/>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t>New fines rules</a:t>
            </a:r>
          </a:p>
          <a:p>
            <a:pPr marL="0" indent="0" algn="just">
              <a:buNone/>
            </a:pPr>
            <a:r>
              <a:rPr lang="en-US" sz="1800" b="1" dirty="0">
                <a:latin typeface="Arial" panose="020B0604020202020204" pitchFamily="34" charset="0"/>
                <a:ea typeface="Times New Roman" panose="02020603050405020304" pitchFamily="18" charset="0"/>
              </a:rPr>
              <a:t>Who may be fined?</a:t>
            </a:r>
            <a:r>
              <a:rPr lang="en-US" sz="1800" dirty="0">
                <a:latin typeface="Arial" panose="020B0604020202020204" pitchFamily="34" charset="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algn="just"/>
            <a:r>
              <a:rPr lang="en-US" sz="1800" dirty="0">
                <a:latin typeface="Arial" panose="020B0604020202020204" pitchFamily="34" charset="0"/>
                <a:ea typeface="Times New Roman" panose="02020603050405020304" pitchFamily="18" charset="0"/>
              </a:rPr>
              <a:t>Penalty notices may be issued to each parent who allows their child to be absent from school. However, they should usually only be issued to the parent or parents who have allowed the absence (regardless of which parent has applied for a leave of absence). </a:t>
            </a:r>
            <a:endParaRPr lang="en-GB" sz="1800" dirty="0">
              <a:latin typeface="Times New Roman" panose="02020603050405020304" pitchFamily="18" charset="0"/>
              <a:ea typeface="Times New Roman" panose="02020603050405020304" pitchFamily="18" charset="0"/>
            </a:endParaRPr>
          </a:p>
          <a:p>
            <a:pPr algn="just"/>
            <a:endParaRPr lang="en-GB" sz="1800" dirty="0">
              <a:latin typeface="Times New Roman" panose="02020603050405020304" pitchFamily="18" charset="0"/>
              <a:ea typeface="Times New Roman" panose="02020603050405020304" pitchFamily="18" charset="0"/>
            </a:endParaRPr>
          </a:p>
          <a:p>
            <a:pPr algn="just"/>
            <a:r>
              <a:rPr lang="en-GB" sz="1800" dirty="0">
                <a:latin typeface="Arial" panose="020B0604020202020204" pitchFamily="34" charset="0"/>
                <a:ea typeface="Times New Roman" panose="02020603050405020304" pitchFamily="18" charset="0"/>
              </a:rPr>
              <a:t>Penalty Notices can be issued when there have been 10 unauthorised absences (1 school day = 2 sessions, 5 school days = 10 sessions). The threshold can be met with any combination of unauthorised absence within 10 school weeks. Penalty Notices are issued for any term-time or irregular absences that are unauthorised (for example, a 5-day term-time holiday) - whether these absences are taken consecutively or cumulatively over a period of 10 school weeks. </a:t>
            </a:r>
            <a:endParaRPr lang="en-GB" sz="18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099031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pic>
        <p:nvPicPr>
          <p:cNvPr id="1026" name="Picture 2" descr="Cost of living payments: How to cope with rising bills as energy price cap  jumps | The Independe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1268760"/>
            <a:ext cx="5941355" cy="439248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839230" y="5661248"/>
            <a:ext cx="7502237" cy="507831"/>
          </a:xfrm>
          <a:prstGeom prst="rect">
            <a:avLst/>
          </a:prstGeom>
          <a:noFill/>
        </p:spPr>
        <p:txBody>
          <a:bodyPr wrap="square" rtlCol="0">
            <a:spAutoFit/>
          </a:bodyPr>
          <a:lstStyle/>
          <a:p>
            <a:pPr algn="ctr"/>
            <a:r>
              <a:rPr lang="en-GB" sz="2700" b="1" dirty="0"/>
              <a:t>If you are struggling, please come and see us.</a:t>
            </a:r>
          </a:p>
        </p:txBody>
      </p:sp>
    </p:spTree>
    <p:extLst>
      <p:ext uri="{BB962C8B-B14F-4D97-AF65-F5344CB8AC3E}">
        <p14:creationId xmlns:p14="http://schemas.microsoft.com/office/powerpoint/2010/main" val="827737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pic>
        <p:nvPicPr>
          <p:cNvPr id="3" name="Content Placeholder 5">
            <a:extLst>
              <a:ext uri="{FF2B5EF4-FFF2-40B4-BE49-F238E27FC236}">
                <a16:creationId xmlns:a16="http://schemas.microsoft.com/office/drawing/2014/main" id="{9B9FDB97-73EA-2B59-E7D2-48D03FBC6BE5}"/>
              </a:ext>
            </a:extLst>
          </p:cNvPr>
          <p:cNvPicPr>
            <a:picLocks noChangeAspect="1"/>
          </p:cNvPicPr>
          <p:nvPr/>
        </p:nvPicPr>
        <p:blipFill>
          <a:blip r:embed="rId4"/>
          <a:stretch>
            <a:fillRect/>
          </a:stretch>
        </p:blipFill>
        <p:spPr>
          <a:xfrm>
            <a:off x="1259632" y="1340768"/>
            <a:ext cx="6086856" cy="3802380"/>
          </a:xfrm>
          <a:prstGeom prst="rect">
            <a:avLst/>
          </a:prstGeom>
        </p:spPr>
      </p:pic>
      <p:pic>
        <p:nvPicPr>
          <p:cNvPr id="4" name="Picture 3">
            <a:extLst>
              <a:ext uri="{FF2B5EF4-FFF2-40B4-BE49-F238E27FC236}">
                <a16:creationId xmlns:a16="http://schemas.microsoft.com/office/drawing/2014/main" id="{39B5B133-C407-D589-3C6D-927CA333490E}"/>
              </a:ext>
            </a:extLst>
          </p:cNvPr>
          <p:cNvPicPr>
            <a:picLocks noChangeAspect="1"/>
          </p:cNvPicPr>
          <p:nvPr/>
        </p:nvPicPr>
        <p:blipFill>
          <a:blip r:embed="rId5"/>
          <a:stretch>
            <a:fillRect/>
          </a:stretch>
        </p:blipFill>
        <p:spPr>
          <a:xfrm>
            <a:off x="1331260" y="5143148"/>
            <a:ext cx="5943600" cy="1286256"/>
          </a:xfrm>
          <a:prstGeom prst="rect">
            <a:avLst/>
          </a:prstGeom>
        </p:spPr>
      </p:pic>
    </p:spTree>
    <p:extLst>
      <p:ext uri="{BB962C8B-B14F-4D97-AF65-F5344CB8AC3E}">
        <p14:creationId xmlns:p14="http://schemas.microsoft.com/office/powerpoint/2010/main" val="16732761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sp>
        <p:nvSpPr>
          <p:cNvPr id="3" name="Content Placeholder 2">
            <a:extLst>
              <a:ext uri="{FF2B5EF4-FFF2-40B4-BE49-F238E27FC236}">
                <a16:creationId xmlns:a16="http://schemas.microsoft.com/office/drawing/2014/main" id="{A85FEA88-F3DA-16CD-F070-B1696529538A}"/>
              </a:ext>
            </a:extLst>
          </p:cNvPr>
          <p:cNvSpPr txBox="1">
            <a:spLocks/>
          </p:cNvSpPr>
          <p:nvPr/>
        </p:nvSpPr>
        <p:spPr>
          <a:xfrm>
            <a:off x="0" y="1080590"/>
            <a:ext cx="9144000" cy="4351338"/>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800" dirty="0"/>
              <a:t>We will continue to engage with parents and children when attendance falls below expectations through letters, discussions, meetings and if required referrals to the Education Welfare Officer (EWO). </a:t>
            </a:r>
          </a:p>
          <a:p>
            <a:r>
              <a:rPr lang="en-GB" sz="2800" dirty="0"/>
              <a:t>We will continue to expect parents to let us know when children are ill and the 48-hour rule regarding sickness and diarrhoea apply. </a:t>
            </a:r>
          </a:p>
          <a:p>
            <a:r>
              <a:rPr lang="en-GB" sz="2800" dirty="0"/>
              <a:t>We will ring parents if we have not heard from them if the children are in school on the first day and then every other subsequent day until they return unless parents ring school to update. </a:t>
            </a:r>
          </a:p>
        </p:txBody>
      </p:sp>
    </p:spTree>
    <p:extLst>
      <p:ext uri="{BB962C8B-B14F-4D97-AF65-F5344CB8AC3E}">
        <p14:creationId xmlns:p14="http://schemas.microsoft.com/office/powerpoint/2010/main" val="3883790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2699792" cy="1080590"/>
          </a:xfrm>
          <a:prstGeom prst="rect">
            <a:avLst/>
          </a:prstGeom>
        </p:spPr>
      </p:pic>
      <p:sp>
        <p:nvSpPr>
          <p:cNvPr id="4" name="Content Placeholder 2">
            <a:extLst>
              <a:ext uri="{FF2B5EF4-FFF2-40B4-BE49-F238E27FC236}">
                <a16:creationId xmlns:a16="http://schemas.microsoft.com/office/drawing/2014/main" id="{A85FEA88-F3DA-16CD-F070-B1696529538A}"/>
              </a:ext>
            </a:extLst>
          </p:cNvPr>
          <p:cNvSpPr txBox="1">
            <a:spLocks/>
          </p:cNvSpPr>
          <p:nvPr/>
        </p:nvSpPr>
        <p:spPr>
          <a:xfrm>
            <a:off x="13320" y="1196752"/>
            <a:ext cx="9239200" cy="4351338"/>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t>Parents should expect to be prepared to discuss any attendance issues with their child’s class teacher whenever necessary, at parents evenings and informal meetings. </a:t>
            </a:r>
          </a:p>
          <a:p>
            <a:r>
              <a:rPr lang="en-GB" dirty="0"/>
              <a:t>Either Mr Smith or Mr BM will meet with parents and children when attendance falls below 95% informally initially and then formally when attendance falls below 90%. </a:t>
            </a:r>
          </a:p>
          <a:p>
            <a:pPr marL="0" indent="0" algn="ctr">
              <a:buFont typeface="Arial" panose="020B0604020202020204" pitchFamily="34" charset="0"/>
              <a:buNone/>
            </a:pPr>
            <a:endParaRPr lang="en-GB" dirty="0"/>
          </a:p>
          <a:p>
            <a:pPr marL="0" indent="0" algn="ctr">
              <a:buFont typeface="Arial" panose="020B0604020202020204" pitchFamily="34" charset="0"/>
              <a:buNone/>
            </a:pPr>
            <a:r>
              <a:rPr lang="en-GB" sz="4400" dirty="0">
                <a:solidFill>
                  <a:srgbClr val="FF0000"/>
                </a:solidFill>
              </a:rPr>
              <a:t>ATTENDANCE MEANS ACHIEVEMENT</a:t>
            </a:r>
          </a:p>
        </p:txBody>
      </p:sp>
    </p:spTree>
    <p:extLst>
      <p:ext uri="{BB962C8B-B14F-4D97-AF65-F5344CB8AC3E}">
        <p14:creationId xmlns:p14="http://schemas.microsoft.com/office/powerpoint/2010/main" val="14196335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2420888"/>
            <a:ext cx="7920880" cy="1877437"/>
          </a:xfrm>
          <a:prstGeom prst="rect">
            <a:avLst/>
          </a:prstGeom>
        </p:spPr>
        <p:txBody>
          <a:bodyPr wrap="square">
            <a:spAutoFit/>
          </a:bodyPr>
          <a:lstStyle/>
          <a:p>
            <a:pPr algn="ctr"/>
            <a:r>
              <a:rPr lang="en-GB" sz="6000" dirty="0"/>
              <a:t>Any questions?</a:t>
            </a:r>
          </a:p>
          <a:p>
            <a:pPr algn="ctr"/>
            <a:endParaRPr lang="en-GB" sz="2800" dirty="0"/>
          </a:p>
          <a:p>
            <a:pPr algn="ctr"/>
            <a:r>
              <a:rPr lang="en-GB" sz="2800" dirty="0"/>
              <a:t>helen.mills@stpetersprimary.co.uk</a:t>
            </a:r>
          </a:p>
        </p:txBody>
      </p:sp>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9116"/>
            <a:ext cx="3139868" cy="1256730"/>
          </a:xfrm>
          <a:prstGeom prst="rect">
            <a:avLst/>
          </a:prstGeom>
        </p:spPr>
      </p:pic>
      <p:grpSp>
        <p:nvGrpSpPr>
          <p:cNvPr id="6" name="SMARTInkShape-Group2">
            <a:extLst>
              <a:ext uri="{FF2B5EF4-FFF2-40B4-BE49-F238E27FC236}">
                <a16:creationId xmlns:a16="http://schemas.microsoft.com/office/drawing/2014/main" id="{1D58E9DA-D128-21F1-E736-11A455D4E0E0}"/>
              </a:ext>
            </a:extLst>
          </p:cNvPr>
          <p:cNvGrpSpPr/>
          <p:nvPr/>
        </p:nvGrpSpPr>
        <p:grpSpPr>
          <a:xfrm>
            <a:off x="-1524000" y="5797550"/>
            <a:ext cx="101601" cy="94889"/>
            <a:chOff x="-1524000" y="5797550"/>
            <a:chExt cx="101601" cy="94889"/>
          </a:xfrm>
        </p:grpSpPr>
        <p:sp>
          <p:nvSpPr>
            <p:cNvPr id="3" name="SMARTInkShape-2">
              <a:extLst>
                <a:ext uri="{FF2B5EF4-FFF2-40B4-BE49-F238E27FC236}">
                  <a16:creationId xmlns:a16="http://schemas.microsoft.com/office/drawing/2014/main" id="{F7BEF65B-C511-353A-5D3C-1E66FCE16F41}"/>
                </a:ext>
              </a:extLst>
            </p:cNvPr>
            <p:cNvSpPr/>
            <p:nvPr>
              <p:custDataLst>
                <p:tags r:id="rId4"/>
              </p:custDataLst>
            </p:nvPr>
          </p:nvSpPr>
          <p:spPr>
            <a:xfrm>
              <a:off x="-1524000" y="5842000"/>
              <a:ext cx="101601" cy="25401"/>
            </a:xfrm>
            <a:custGeom>
              <a:avLst/>
              <a:gdLst/>
              <a:ahLst/>
              <a:cxnLst/>
              <a:rect l="0" t="0" r="0" b="0"/>
              <a:pathLst>
                <a:path w="101601" h="25401">
                  <a:moveTo>
                    <a:pt x="101600" y="0"/>
                  </a:moveTo>
                  <a:lnTo>
                    <a:pt x="101600" y="0"/>
                  </a:lnTo>
                  <a:lnTo>
                    <a:pt x="67524" y="5069"/>
                  </a:lnTo>
                  <a:lnTo>
                    <a:pt x="36627" y="10125"/>
                  </a:lnTo>
                  <a:lnTo>
                    <a:pt x="12107" y="13348"/>
                  </a:lnTo>
                  <a:lnTo>
                    <a:pt x="0" y="254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 name="SMARTInkShape-3">
              <a:extLst>
                <a:ext uri="{FF2B5EF4-FFF2-40B4-BE49-F238E27FC236}">
                  <a16:creationId xmlns:a16="http://schemas.microsoft.com/office/drawing/2014/main" id="{66704932-F30A-BAA7-6C22-FEC1B0F81064}"/>
                </a:ext>
              </a:extLst>
            </p:cNvPr>
            <p:cNvSpPr/>
            <p:nvPr>
              <p:custDataLst>
                <p:tags r:id="rId5"/>
              </p:custDataLst>
            </p:nvPr>
          </p:nvSpPr>
          <p:spPr>
            <a:xfrm>
              <a:off x="-1524000" y="5797550"/>
              <a:ext cx="1" cy="94889"/>
            </a:xfrm>
            <a:custGeom>
              <a:avLst/>
              <a:gdLst/>
              <a:ahLst/>
              <a:cxnLst/>
              <a:rect l="0" t="0" r="0" b="0"/>
              <a:pathLst>
                <a:path w="1" h="94889">
                  <a:moveTo>
                    <a:pt x="0" y="0"/>
                  </a:moveTo>
                  <a:lnTo>
                    <a:pt x="0" y="0"/>
                  </a:lnTo>
                  <a:lnTo>
                    <a:pt x="0" y="35320"/>
                  </a:lnTo>
                  <a:lnTo>
                    <a:pt x="0" y="74875"/>
                  </a:lnTo>
                  <a:lnTo>
                    <a:pt x="0" y="94888"/>
                  </a:lnTo>
                  <a:lnTo>
                    <a:pt x="0" y="69860"/>
                  </a:lnTo>
                  <a:lnTo>
                    <a:pt x="0" y="7620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7" name="SMARTInkShape-4">
            <a:extLst>
              <a:ext uri="{FF2B5EF4-FFF2-40B4-BE49-F238E27FC236}">
                <a16:creationId xmlns:a16="http://schemas.microsoft.com/office/drawing/2014/main" id="{80166716-3D5C-1EED-9693-36018801DDE1}"/>
              </a:ext>
            </a:extLst>
          </p:cNvPr>
          <p:cNvSpPr/>
          <p:nvPr>
            <p:custDataLst>
              <p:tags r:id="rId1"/>
            </p:custDataLst>
          </p:nvPr>
        </p:nvSpPr>
        <p:spPr>
          <a:xfrm>
            <a:off x="-1523973" y="5873750"/>
            <a:ext cx="34756" cy="31751"/>
          </a:xfrm>
          <a:custGeom>
            <a:avLst/>
            <a:gdLst/>
            <a:ahLst/>
            <a:cxnLst/>
            <a:rect l="0" t="0" r="0" b="0"/>
            <a:pathLst>
              <a:path w="34756" h="31751">
                <a:moveTo>
                  <a:pt x="25373" y="0"/>
                </a:moveTo>
                <a:lnTo>
                  <a:pt x="25373" y="0"/>
                </a:lnTo>
                <a:lnTo>
                  <a:pt x="7917" y="5069"/>
                </a:lnTo>
                <a:lnTo>
                  <a:pt x="3504" y="8838"/>
                </a:lnTo>
                <a:lnTo>
                  <a:pt x="1542" y="12865"/>
                </a:lnTo>
                <a:lnTo>
                  <a:pt x="65" y="18688"/>
                </a:lnTo>
                <a:lnTo>
                  <a:pt x="0" y="15572"/>
                </a:lnTo>
                <a:lnTo>
                  <a:pt x="3748" y="12095"/>
                </a:lnTo>
                <a:lnTo>
                  <a:pt x="28553" y="1219"/>
                </a:lnTo>
                <a:lnTo>
                  <a:pt x="34155" y="361"/>
                </a:lnTo>
                <a:lnTo>
                  <a:pt x="34755" y="946"/>
                </a:lnTo>
                <a:lnTo>
                  <a:pt x="34450" y="2042"/>
                </a:lnTo>
                <a:lnTo>
                  <a:pt x="32262" y="5499"/>
                </a:lnTo>
                <a:lnTo>
                  <a:pt x="30081" y="5972"/>
                </a:lnTo>
                <a:lnTo>
                  <a:pt x="28512" y="6098"/>
                </a:lnTo>
                <a:lnTo>
                  <a:pt x="24887" y="10001"/>
                </a:lnTo>
                <a:lnTo>
                  <a:pt x="6323" y="31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10" name="SMARTInkShape-Group6">
            <a:extLst>
              <a:ext uri="{FF2B5EF4-FFF2-40B4-BE49-F238E27FC236}">
                <a16:creationId xmlns:a16="http://schemas.microsoft.com/office/drawing/2014/main" id="{1F1C8C67-1EDC-B39F-D19C-8B1777788FF1}"/>
              </a:ext>
            </a:extLst>
          </p:cNvPr>
          <p:cNvGrpSpPr/>
          <p:nvPr/>
        </p:nvGrpSpPr>
        <p:grpSpPr>
          <a:xfrm>
            <a:off x="-1524000" y="6350000"/>
            <a:ext cx="50801" cy="44448"/>
            <a:chOff x="-1524000" y="6350000"/>
            <a:chExt cx="50801" cy="44448"/>
          </a:xfrm>
        </p:grpSpPr>
        <p:sp>
          <p:nvSpPr>
            <p:cNvPr id="8" name="SMARTInkShape-5">
              <a:extLst>
                <a:ext uri="{FF2B5EF4-FFF2-40B4-BE49-F238E27FC236}">
                  <a16:creationId xmlns:a16="http://schemas.microsoft.com/office/drawing/2014/main" id="{175CF332-091E-F031-37C9-F859AF16793E}"/>
                </a:ext>
              </a:extLst>
            </p:cNvPr>
            <p:cNvSpPr/>
            <p:nvPr>
              <p:custDataLst>
                <p:tags r:id="rId2"/>
              </p:custDataLst>
            </p:nvPr>
          </p:nvSpPr>
          <p:spPr>
            <a:xfrm>
              <a:off x="-1524000" y="6375400"/>
              <a:ext cx="50801" cy="19048"/>
            </a:xfrm>
            <a:custGeom>
              <a:avLst/>
              <a:gdLst/>
              <a:ahLst/>
              <a:cxnLst/>
              <a:rect l="0" t="0" r="0" b="0"/>
              <a:pathLst>
                <a:path w="50801" h="19048">
                  <a:moveTo>
                    <a:pt x="50800" y="0"/>
                  </a:moveTo>
                  <a:lnTo>
                    <a:pt x="50800" y="0"/>
                  </a:lnTo>
                  <a:lnTo>
                    <a:pt x="18045" y="0"/>
                  </a:lnTo>
                  <a:lnTo>
                    <a:pt x="13194" y="1881"/>
                  </a:lnTo>
                  <a:lnTo>
                    <a:pt x="8686" y="4364"/>
                  </a:lnTo>
                  <a:lnTo>
                    <a:pt x="113" y="6327"/>
                  </a:lnTo>
                  <a:lnTo>
                    <a:pt x="0" y="19047"/>
                  </a:lnTo>
                  <a:lnTo>
                    <a:pt x="0" y="12699"/>
                  </a:lnTo>
                  <a:lnTo>
                    <a:pt x="3371" y="12699"/>
                  </a:lnTo>
                  <a:lnTo>
                    <a:pt x="6908" y="10818"/>
                  </a:lnTo>
                  <a:lnTo>
                    <a:pt x="12700" y="63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 name="SMARTInkShape-6">
              <a:extLst>
                <a:ext uri="{FF2B5EF4-FFF2-40B4-BE49-F238E27FC236}">
                  <a16:creationId xmlns:a16="http://schemas.microsoft.com/office/drawing/2014/main" id="{5B3F12D2-8B1D-11AC-7A5A-0A38291524F4}"/>
                </a:ext>
              </a:extLst>
            </p:cNvPr>
            <p:cNvSpPr/>
            <p:nvPr>
              <p:custDataLst>
                <p:tags r:id="rId3"/>
              </p:custDataLst>
            </p:nvPr>
          </p:nvSpPr>
          <p:spPr>
            <a:xfrm>
              <a:off x="-1517649" y="6350000"/>
              <a:ext cx="38100" cy="19051"/>
            </a:xfrm>
            <a:custGeom>
              <a:avLst/>
              <a:gdLst/>
              <a:ahLst/>
              <a:cxnLst/>
              <a:rect l="0" t="0" r="0" b="0"/>
              <a:pathLst>
                <a:path w="38100" h="19051">
                  <a:moveTo>
                    <a:pt x="38099" y="0"/>
                  </a:moveTo>
                  <a:lnTo>
                    <a:pt x="38099" y="0"/>
                  </a:lnTo>
                  <a:lnTo>
                    <a:pt x="25890" y="0"/>
                  </a:lnTo>
                  <a:lnTo>
                    <a:pt x="20208" y="1881"/>
                  </a:lnTo>
                  <a:lnTo>
                    <a:pt x="6451" y="10984"/>
                  </a:lnTo>
                  <a:lnTo>
                    <a:pt x="9" y="12697"/>
                  </a:lnTo>
                  <a:lnTo>
                    <a:pt x="1" y="9041"/>
                  </a:lnTo>
                  <a:lnTo>
                    <a:pt x="0" y="10603"/>
                  </a:lnTo>
                  <a:lnTo>
                    <a:pt x="705" y="11302"/>
                  </a:lnTo>
                  <a:lnTo>
                    <a:pt x="3370" y="12079"/>
                  </a:lnTo>
                  <a:lnTo>
                    <a:pt x="4363" y="12991"/>
                  </a:lnTo>
                  <a:lnTo>
                    <a:pt x="6088" y="18113"/>
                  </a:lnTo>
                  <a:lnTo>
                    <a:pt x="8114" y="18634"/>
                  </a:lnTo>
                  <a:lnTo>
                    <a:pt x="19049" y="190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73959699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ags/tag2.xml><?xml version="1.0" encoding="utf-8"?>
<p:tagLst xmlns:a="http://schemas.openxmlformats.org/drawingml/2006/main" xmlns:r="http://schemas.openxmlformats.org/officeDocument/2006/relationships" xmlns:p="http://schemas.openxmlformats.org/presentationml/2006/main">
  <p:tag name="HIGHLIGHTER" val="false"/>
</p:tagLst>
</file>

<file path=ppt/tags/tag3.xml><?xml version="1.0" encoding="utf-8"?>
<p:tagLst xmlns:a="http://schemas.openxmlformats.org/drawingml/2006/main" xmlns:r="http://schemas.openxmlformats.org/officeDocument/2006/relationships" xmlns:p="http://schemas.openxmlformats.org/presentationml/2006/main">
  <p:tag name="HIGHLIGHTER" val="false"/>
</p:tagLst>
</file>

<file path=ppt/tags/tag4.xml><?xml version="1.0" encoding="utf-8"?>
<p:tagLst xmlns:a="http://schemas.openxmlformats.org/drawingml/2006/main" xmlns:r="http://schemas.openxmlformats.org/officeDocument/2006/relationships" xmlns:p="http://schemas.openxmlformats.org/presentationml/2006/main">
  <p:tag name="HIGHLIGHTER" val="false"/>
</p:tagLst>
</file>

<file path=ppt/tags/tag5.xml><?xml version="1.0" encoding="utf-8"?>
<p:tagLst xmlns:a="http://schemas.openxmlformats.org/drawingml/2006/main" xmlns:r="http://schemas.openxmlformats.org/officeDocument/2006/relationships" xmlns:p="http://schemas.openxmlformats.org/presentationml/2006/main">
  <p:tag name="HIGHLIGHTER" val="false"/>
</p:tagLst>
</file>

<file path=ppt/tags/tag6.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1795</TotalTime>
  <Words>1594</Words>
  <Application>Microsoft Office PowerPoint</Application>
  <PresentationFormat>On-screen Show (4:3)</PresentationFormat>
  <Paragraphs>123</Paragraphs>
  <Slides>28</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Times New Roman</vt:lpstr>
      <vt:lpstr>Wingdings</vt:lpstr>
      <vt:lpstr>Office Theme</vt:lpstr>
      <vt:lpstr>Meet the Teacher</vt:lpstr>
      <vt:lpstr>PowerPoint Presentation</vt:lpstr>
      <vt:lpstr>PowerPoint Presentation</vt:lpstr>
      <vt:lpstr>    Class Teacher:  Mrs Mills  Teaching Assistant:  Miss Daly (Mon – Fri)  Mrs Russel in Miss Daly’s absence    </vt:lpstr>
      <vt:lpstr>PE Tuesday &amp; Thursday Children must wear their PE kits to school on PE days.  Some sessions will be outside, so make sure they have appropriate kit on.  </vt:lpstr>
      <vt:lpstr>General Water only in water bottles. Long hair tied back. Urgent messages to the office. Speak to us at the end of the day not at drop off. Wave at us when your child is at the front of the line. </vt:lpstr>
      <vt:lpstr>                       Reuse stained shirts or                          buy second hand</vt:lpstr>
      <vt:lpstr>Reading books and records  Reading books are matched to your child’s phonetical knowledge. Reading books and records will be collected in on a Thursday and sent home on a Friday.     Please listen to your child read 3 times per week and comment/sign in their reading record. Please make sure your child brings in their reading book and record with them everyday.   We would love to have some parent readers to come and read with our children once a week on a Thursday.  </vt:lpstr>
      <vt:lpstr>Tapestry  Children in Reception will have their activities recorded and published on Tapestry – an online Learning Journal.  We will publish to individual accounts and whole class pieces when appropriate.   If you have any issues logging into Tapestry please let us know.  </vt:lpstr>
      <vt:lpstr>Zones of Regulation All zones and emotions are ok!</vt:lpstr>
      <vt:lpstr>PowerPoint Presentation</vt:lpstr>
      <vt:lpstr>Online safety is a shared responsibility!</vt:lpstr>
      <vt:lpstr>PowerPoint Presentation</vt:lpstr>
      <vt:lpstr>PowerPoint Presentation</vt:lpstr>
      <vt:lpstr>PowerPoint Presentation</vt:lpstr>
      <vt:lpstr>What is the Universal Offer?</vt:lpstr>
      <vt:lpstr>So what support is available for my child?</vt:lpstr>
      <vt:lpstr>So what support is available for my child?</vt:lpstr>
      <vt:lpstr>Next Steps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Nic Baykaa-Murray</dc:creator>
  <cp:lastModifiedBy>Helen Mills1</cp:lastModifiedBy>
  <cp:revision>56</cp:revision>
  <dcterms:created xsi:type="dcterms:W3CDTF">2015-09-07T18:27:44Z</dcterms:created>
  <dcterms:modified xsi:type="dcterms:W3CDTF">2026-09-14T20:29:32Z</dcterms:modified>
</cp:coreProperties>
</file>